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7" r:id="rId2"/>
    <p:sldId id="716" r:id="rId3"/>
    <p:sldId id="688" r:id="rId4"/>
    <p:sldId id="689" r:id="rId5"/>
    <p:sldId id="690" r:id="rId6"/>
    <p:sldId id="692" r:id="rId7"/>
    <p:sldId id="720" r:id="rId8"/>
    <p:sldId id="691" r:id="rId9"/>
    <p:sldId id="694" r:id="rId10"/>
    <p:sldId id="717" r:id="rId11"/>
    <p:sldId id="693" r:id="rId12"/>
    <p:sldId id="702" r:id="rId13"/>
    <p:sldId id="701" r:id="rId14"/>
    <p:sldId id="704" r:id="rId15"/>
    <p:sldId id="705" r:id="rId16"/>
    <p:sldId id="698" r:id="rId17"/>
    <p:sldId id="706" r:id="rId18"/>
    <p:sldId id="697" r:id="rId19"/>
    <p:sldId id="708" r:id="rId20"/>
    <p:sldId id="709" r:id="rId21"/>
    <p:sldId id="711" r:id="rId22"/>
    <p:sldId id="707" r:id="rId23"/>
    <p:sldId id="722" r:id="rId24"/>
    <p:sldId id="713" r:id="rId25"/>
    <p:sldId id="719" r:id="rId26"/>
    <p:sldId id="712" r:id="rId27"/>
    <p:sldId id="566" r:id="rId28"/>
    <p:sldId id="714" r:id="rId29"/>
    <p:sldId id="718" r:id="rId30"/>
    <p:sldId id="715" r:id="rId31"/>
    <p:sldId id="696" r:id="rId32"/>
  </p:sldIdLst>
  <p:sldSz cx="12192000" cy="6858000"/>
  <p:notesSz cx="7010400" cy="9236075"/>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2" pos="5760" userDrawn="1">
          <p15:clr>
            <a:srgbClr val="A4A3A4"/>
          </p15:clr>
        </p15:guide>
        <p15:guide id="3" pos="384" userDrawn="1">
          <p15:clr>
            <a:srgbClr val="A4A3A4"/>
          </p15:clr>
        </p15:guide>
        <p15:guide id="4"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1" autoAdjust="0"/>
    <p:restoredTop sz="88601" autoAdjust="0"/>
  </p:normalViewPr>
  <p:slideViewPr>
    <p:cSldViewPr>
      <p:cViewPr varScale="1">
        <p:scale>
          <a:sx n="153" d="100"/>
          <a:sy n="153" d="100"/>
        </p:scale>
        <p:origin x="156" y="270"/>
      </p:cViewPr>
      <p:guideLst>
        <p:guide pos="5760"/>
        <p:guide pos="384"/>
        <p:guide orient="horz"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10.png>
</file>

<file path=ppt/media/image12.png>
</file>

<file path=ppt/media/image120.png>
</file>

<file path=ppt/media/image13.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8.png>
</file>

<file path=ppt/media/image29.png>
</file>

<file path=ppt/media/image3.png>
</file>

<file path=ppt/media/image30.png>
</file>

<file path=ppt/media/image32.gif>
</file>

<file path=ppt/media/image32.png>
</file>

<file path=ppt/media/image33.jpe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fontAlgn="auto">
              <a:spcBef>
                <a:spcPts val="0"/>
              </a:spcBef>
              <a:spcAft>
                <a:spcPts val="0"/>
              </a:spcAft>
              <a:defRPr sz="1200">
                <a:latin typeface="+mn-lt"/>
              </a:defRPr>
            </a:lvl1pPr>
          </a:lstStyle>
          <a:p>
            <a:pPr>
              <a:defRPr/>
            </a:pPr>
            <a:fld id="{F26379A4-E3D8-4BFF-B335-84A42BDB90BB}" type="datetimeFigureOut">
              <a:rPr lang="en-US"/>
              <a:pPr>
                <a:defRPr/>
              </a:pPr>
              <a:t>2/13/2023</a:t>
            </a:fld>
            <a:endParaRPr lang="en-US"/>
          </a:p>
        </p:txBody>
      </p:sp>
      <p:sp>
        <p:nvSpPr>
          <p:cNvPr id="4" name="Slide Image Placeholder 3"/>
          <p:cNvSpPr>
            <a:spLocks noGrp="1" noRot="1" noChangeAspect="1"/>
          </p:cNvSpPr>
          <p:nvPr>
            <p:ph type="sldImg" idx="2"/>
          </p:nvPr>
        </p:nvSpPr>
        <p:spPr>
          <a:xfrm>
            <a:off x="425450" y="692150"/>
            <a:ext cx="6159500" cy="3463925"/>
          </a:xfrm>
          <a:prstGeom prst="rect">
            <a:avLst/>
          </a:prstGeom>
          <a:noFill/>
          <a:ln w="12700">
            <a:solidFill>
              <a:prstClr val="black"/>
            </a:solidFill>
          </a:ln>
        </p:spPr>
        <p:txBody>
          <a:bodyPr vert="horz" lIns="92830" tIns="46415" rIns="92830" bIns="46415" rtlCol="0" anchor="ctr"/>
          <a:lstStyle/>
          <a:p>
            <a:pPr lvl="0"/>
            <a:endParaRPr lang="en-US" noProof="0"/>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fontAlgn="auto">
              <a:spcBef>
                <a:spcPts val="0"/>
              </a:spcBef>
              <a:spcAft>
                <a:spcPts val="0"/>
              </a:spcAft>
              <a:defRPr sz="1200">
                <a:latin typeface="+mn-lt"/>
              </a:defRPr>
            </a:lvl1pPr>
          </a:lstStyle>
          <a:p>
            <a:pPr>
              <a:defRPr/>
            </a:pPr>
            <a:fld id="{D2B94B3A-2FE2-4C1A-8A43-CDED18E15F68}" type="slidenum">
              <a:rPr lang="en-US"/>
              <a:pPr>
                <a:defRPr/>
              </a:pPr>
              <a:t>‹#›</a:t>
            </a:fld>
            <a:endParaRPr lang="en-US"/>
          </a:p>
        </p:txBody>
      </p:sp>
    </p:spTree>
    <p:extLst>
      <p:ext uri="{BB962C8B-B14F-4D97-AF65-F5344CB8AC3E}">
        <p14:creationId xmlns:p14="http://schemas.microsoft.com/office/powerpoint/2010/main" val="37627389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2B94B3A-2FE2-4C1A-8A43-CDED18E15F68}" type="slidenum">
              <a:rPr lang="en-US" smtClean="0"/>
              <a:pPr>
                <a:defRPr/>
              </a:pPr>
              <a:t>1</a:t>
            </a:fld>
            <a:endParaRPr lang="en-US"/>
          </a:p>
        </p:txBody>
      </p:sp>
    </p:spTree>
    <p:extLst>
      <p:ext uri="{BB962C8B-B14F-4D97-AF65-F5344CB8AC3E}">
        <p14:creationId xmlns:p14="http://schemas.microsoft.com/office/powerpoint/2010/main" val="212807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2B94B3A-2FE2-4C1A-8A43-CDED18E15F68}" type="slidenum">
              <a:rPr lang="en-US" smtClean="0"/>
              <a:pPr>
                <a:defRPr/>
              </a:pPr>
              <a:t>12</a:t>
            </a:fld>
            <a:endParaRPr lang="en-US"/>
          </a:p>
        </p:txBody>
      </p:sp>
    </p:spTree>
    <p:extLst>
      <p:ext uri="{BB962C8B-B14F-4D97-AF65-F5344CB8AC3E}">
        <p14:creationId xmlns:p14="http://schemas.microsoft.com/office/powerpoint/2010/main" val="3871606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600201"/>
            <a:ext cx="10363200" cy="1470025"/>
          </a:xfrm>
        </p:spPr>
        <p:txBody>
          <a:bodyPr>
            <a:norm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828800" y="3355975"/>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891CDB59-9847-4CB0-83F0-A7D794EE9A4F}" type="datetimeFigureOut">
              <a:rPr lang="en-US"/>
              <a:pPr>
                <a:defRPr/>
              </a:pPr>
              <a:t>2/13/2023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8CF8B48-BF4E-49AE-9E1F-7170C40F465C}" type="slidenum">
              <a:rPr lang="en-US"/>
              <a:pPr>
                <a:defRPr/>
              </a:pPr>
              <a:t>‹#›</a:t>
            </a:fld>
            <a:endParaRPr lang="en-US"/>
          </a:p>
        </p:txBody>
      </p:sp>
    </p:spTree>
    <p:extLst>
      <p:ext uri="{BB962C8B-B14F-4D97-AF65-F5344CB8AC3E}">
        <p14:creationId xmlns:p14="http://schemas.microsoft.com/office/powerpoint/2010/main" val="1437462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3093B33F-6BFD-4001-B747-0DC3428FE28C}" type="datetimeFigureOut">
              <a:rPr lang="en-US"/>
              <a:pPr>
                <a:defRPr/>
              </a:pPr>
              <a:t>2/13/2023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FCB2E6C-4FFF-4E1B-AD2B-11442CEE8D7A}" type="slidenum">
              <a:rPr lang="en-US"/>
              <a:pPr>
                <a:defRPr/>
              </a:pPr>
              <a:t>‹#›</a:t>
            </a:fld>
            <a:endParaRPr lang="en-US"/>
          </a:p>
        </p:txBody>
      </p:sp>
    </p:spTree>
    <p:extLst>
      <p:ext uri="{BB962C8B-B14F-4D97-AF65-F5344CB8AC3E}">
        <p14:creationId xmlns:p14="http://schemas.microsoft.com/office/powerpoint/2010/main" val="232802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EB6FFEC-4831-46C6-A327-7BAF7D94ADE6}" type="datetimeFigureOut">
              <a:rPr lang="en-US"/>
              <a:pPr>
                <a:defRPr/>
              </a:pPr>
              <a:t>2/13/2023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EA9E7E0-0D14-44D8-9313-41CECFC160D2}" type="slidenum">
              <a:rPr lang="en-US"/>
              <a:pPr>
                <a:defRPr/>
              </a:pPr>
              <a:t>‹#›</a:t>
            </a:fld>
            <a:endParaRPr lang="en-US"/>
          </a:p>
        </p:txBody>
      </p:sp>
    </p:spTree>
    <p:extLst>
      <p:ext uri="{BB962C8B-B14F-4D97-AF65-F5344CB8AC3E}">
        <p14:creationId xmlns:p14="http://schemas.microsoft.com/office/powerpoint/2010/main" val="2276859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914400"/>
          </a:xfrm>
        </p:spPr>
        <p:txBody>
          <a:bodyPr>
            <a:normAutofit/>
          </a:bodyPr>
          <a:lstStyle>
            <a:lvl1pPr algn="l">
              <a:defRPr sz="4000"/>
            </a:lvl1pPr>
          </a:lstStyle>
          <a:p>
            <a:r>
              <a:rPr lang="en-US" dirty="0"/>
              <a:t>Click to edit Master title style</a:t>
            </a:r>
          </a:p>
        </p:txBody>
      </p:sp>
      <p:sp>
        <p:nvSpPr>
          <p:cNvPr id="3" name="Content Placeholder 2"/>
          <p:cNvSpPr>
            <a:spLocks noGrp="1"/>
          </p:cNvSpPr>
          <p:nvPr>
            <p:ph idx="1"/>
          </p:nvPr>
        </p:nvSpPr>
        <p:spPr>
          <a:xfrm>
            <a:off x="609600" y="990600"/>
            <a:ext cx="10972800" cy="5135563"/>
          </a:xfrm>
        </p:spPr>
        <p:txBody>
          <a:bodyPr>
            <a:normAutofit/>
          </a:bodyPr>
          <a:lstStyle>
            <a:lvl1pPr>
              <a:defRPr sz="3200"/>
            </a:lvl1pPr>
            <a:lvl2pPr>
              <a:defRPr sz="2800"/>
            </a:lvl2pPr>
            <a:lvl3pPr>
              <a:defRPr sz="24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fld id="{89F516E0-6A50-4836-B4F5-3524719C157E}" type="datetimeFigureOut">
              <a:rPr lang="en-US"/>
              <a:pPr>
                <a:defRPr/>
              </a:pPr>
              <a:t>2/13/2023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86343F-BABC-41F6-9B0C-D812C1D8CDD5}" type="slidenum">
              <a:rPr lang="en-US"/>
              <a:pPr>
                <a:defRPr/>
              </a:pPr>
              <a:t>‹#›</a:t>
            </a:fld>
            <a:endParaRPr lang="en-US"/>
          </a:p>
        </p:txBody>
      </p:sp>
    </p:spTree>
    <p:extLst>
      <p:ext uri="{BB962C8B-B14F-4D97-AF65-F5344CB8AC3E}">
        <p14:creationId xmlns:p14="http://schemas.microsoft.com/office/powerpoint/2010/main" val="484011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FBE29210-9692-4612-B68C-365DB2DCEB60}" type="datetimeFigureOut">
              <a:rPr lang="en-US"/>
              <a:pPr>
                <a:defRPr/>
              </a:pPr>
              <a:t>2/13/2023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E894632-D59F-418A-A674-10C96B10F321}" type="slidenum">
              <a:rPr lang="en-US"/>
              <a:pPr>
                <a:defRPr/>
              </a:pPr>
              <a:t>‹#›</a:t>
            </a:fld>
            <a:endParaRPr lang="en-US"/>
          </a:p>
        </p:txBody>
      </p:sp>
    </p:spTree>
    <p:extLst>
      <p:ext uri="{BB962C8B-B14F-4D97-AF65-F5344CB8AC3E}">
        <p14:creationId xmlns:p14="http://schemas.microsoft.com/office/powerpoint/2010/main" val="2253347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C4F28997-0822-40EB-BD32-4D63A7ECDE75}" type="datetimeFigureOut">
              <a:rPr lang="en-US"/>
              <a:pPr>
                <a:defRPr/>
              </a:pPr>
              <a:t>2/13/2023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8766A0E-5411-46C2-B90D-692530250472}" type="slidenum">
              <a:rPr lang="en-US"/>
              <a:pPr>
                <a:defRPr/>
              </a:pPr>
              <a:t>‹#›</a:t>
            </a:fld>
            <a:endParaRPr lang="en-US"/>
          </a:p>
        </p:txBody>
      </p:sp>
    </p:spTree>
    <p:extLst>
      <p:ext uri="{BB962C8B-B14F-4D97-AF65-F5344CB8AC3E}">
        <p14:creationId xmlns:p14="http://schemas.microsoft.com/office/powerpoint/2010/main" val="3208727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DD355DC6-C35C-4D7B-945F-1FFE93FDF03C}" type="datetimeFigureOut">
              <a:rPr lang="en-US"/>
              <a:pPr>
                <a:defRPr/>
              </a:pPr>
              <a:t>2/13/2023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03D92B30-C64E-44CD-9B62-28AA39DB002A}" type="slidenum">
              <a:rPr lang="en-US"/>
              <a:pPr>
                <a:defRPr/>
              </a:pPr>
              <a:t>‹#›</a:t>
            </a:fld>
            <a:endParaRPr lang="en-US"/>
          </a:p>
        </p:txBody>
      </p:sp>
    </p:spTree>
    <p:extLst>
      <p:ext uri="{BB962C8B-B14F-4D97-AF65-F5344CB8AC3E}">
        <p14:creationId xmlns:p14="http://schemas.microsoft.com/office/powerpoint/2010/main" val="199146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8005BE7-A753-49C8-8F67-2864F2426999}" type="datetimeFigureOut">
              <a:rPr lang="en-US"/>
              <a:pPr>
                <a:defRPr/>
              </a:pPr>
              <a:t>2/13/2023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9C6BE5C1-B568-4119-8891-941DF9CD864D}" type="slidenum">
              <a:rPr lang="en-US"/>
              <a:pPr>
                <a:defRPr/>
              </a:pPr>
              <a:t>‹#›</a:t>
            </a:fld>
            <a:endParaRPr lang="en-US"/>
          </a:p>
        </p:txBody>
      </p:sp>
    </p:spTree>
    <p:extLst>
      <p:ext uri="{BB962C8B-B14F-4D97-AF65-F5344CB8AC3E}">
        <p14:creationId xmlns:p14="http://schemas.microsoft.com/office/powerpoint/2010/main" val="1043256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78B695D-2A2C-4639-A181-438653FF3B45}" type="datetimeFigureOut">
              <a:rPr lang="en-US"/>
              <a:pPr>
                <a:defRPr/>
              </a:pPr>
              <a:t>2/13/2023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0732D524-F789-4380-A657-4CB0BC42EB4D}" type="slidenum">
              <a:rPr lang="en-US"/>
              <a:pPr>
                <a:defRPr/>
              </a:pPr>
              <a:t>‹#›</a:t>
            </a:fld>
            <a:endParaRPr lang="en-US"/>
          </a:p>
        </p:txBody>
      </p:sp>
    </p:spTree>
    <p:extLst>
      <p:ext uri="{BB962C8B-B14F-4D97-AF65-F5344CB8AC3E}">
        <p14:creationId xmlns:p14="http://schemas.microsoft.com/office/powerpoint/2010/main" val="2033192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64CA1EB5-3BBD-4BFE-B3FA-132A5A21529B}" type="datetimeFigureOut">
              <a:rPr lang="en-US"/>
              <a:pPr>
                <a:defRPr/>
              </a:pPr>
              <a:t>2/13/2023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6BF5C7D-ADCC-4C79-98CF-A8133849A689}" type="slidenum">
              <a:rPr lang="en-US"/>
              <a:pPr>
                <a:defRPr/>
              </a:pPr>
              <a:t>‹#›</a:t>
            </a:fld>
            <a:endParaRPr lang="en-US"/>
          </a:p>
        </p:txBody>
      </p:sp>
    </p:spTree>
    <p:extLst>
      <p:ext uri="{BB962C8B-B14F-4D97-AF65-F5344CB8AC3E}">
        <p14:creationId xmlns:p14="http://schemas.microsoft.com/office/powerpoint/2010/main" val="964113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4CB394C-40CA-49C5-92BA-47991F4D25CF}" type="datetimeFigureOut">
              <a:rPr lang="en-US"/>
              <a:pPr>
                <a:defRPr/>
              </a:pPr>
              <a:t>2/13/2023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521A59F-F3EF-4649-A68C-8619606AB4AB}" type="slidenum">
              <a:rPr lang="en-US"/>
              <a:pPr>
                <a:defRPr/>
              </a:pPr>
              <a:t>‹#›</a:t>
            </a:fld>
            <a:endParaRPr lang="en-US"/>
          </a:p>
        </p:txBody>
      </p:sp>
    </p:spTree>
    <p:extLst>
      <p:ext uri="{BB962C8B-B14F-4D97-AF65-F5344CB8AC3E}">
        <p14:creationId xmlns:p14="http://schemas.microsoft.com/office/powerpoint/2010/main" val="2085697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0"/>
            <a:ext cx="10972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609600" y="1066800"/>
            <a:ext cx="10972800"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0BC265AF-F096-4C65-BDFD-F4EDA2A4BE8F}" type="datetimeFigureOut">
              <a:rPr lang="en-US"/>
              <a:pPr>
                <a:defRPr/>
              </a:pPr>
              <a:t>2/13/2023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81120C53-826E-4EE9-BE67-E92EA16E1D2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defRPr sz="3600" kern="1200">
          <a:solidFill>
            <a:schemeClr val="tx1"/>
          </a:solidFill>
          <a:latin typeface="+mj-lt"/>
          <a:ea typeface="+mj-ea"/>
          <a:cs typeface="+mj-cs"/>
        </a:defRPr>
      </a:lvl1pPr>
      <a:lvl2pPr algn="l" rtl="0" eaLnBrk="0" fontAlgn="base" hangingPunct="0">
        <a:spcBef>
          <a:spcPct val="0"/>
        </a:spcBef>
        <a:spcAft>
          <a:spcPct val="0"/>
        </a:spcAft>
        <a:defRPr sz="3600">
          <a:solidFill>
            <a:schemeClr val="tx1"/>
          </a:solidFill>
          <a:latin typeface="Calibri" pitchFamily="34" charset="0"/>
        </a:defRPr>
      </a:lvl2pPr>
      <a:lvl3pPr algn="l" rtl="0" eaLnBrk="0" fontAlgn="base" hangingPunct="0">
        <a:spcBef>
          <a:spcPct val="0"/>
        </a:spcBef>
        <a:spcAft>
          <a:spcPct val="0"/>
        </a:spcAft>
        <a:defRPr sz="3600">
          <a:solidFill>
            <a:schemeClr val="tx1"/>
          </a:solidFill>
          <a:latin typeface="Calibri" pitchFamily="34" charset="0"/>
        </a:defRPr>
      </a:lvl3pPr>
      <a:lvl4pPr algn="l" rtl="0" eaLnBrk="0" fontAlgn="base" hangingPunct="0">
        <a:spcBef>
          <a:spcPct val="0"/>
        </a:spcBef>
        <a:spcAft>
          <a:spcPct val="0"/>
        </a:spcAft>
        <a:defRPr sz="3600">
          <a:solidFill>
            <a:schemeClr val="tx1"/>
          </a:solidFill>
          <a:latin typeface="Calibri" pitchFamily="34" charset="0"/>
        </a:defRPr>
      </a:lvl4pPr>
      <a:lvl5pPr algn="l" rtl="0" eaLnBrk="0" fontAlgn="base" hangingPunct="0">
        <a:spcBef>
          <a:spcPct val="0"/>
        </a:spcBef>
        <a:spcAft>
          <a:spcPct val="0"/>
        </a:spcAft>
        <a:defRPr sz="3600">
          <a:solidFill>
            <a:schemeClr val="tx1"/>
          </a:solidFill>
          <a:latin typeface="Calibri" pitchFamily="34" charset="0"/>
        </a:defRPr>
      </a:lvl5pPr>
      <a:lvl6pPr marL="457200" algn="l" rtl="0" fontAlgn="base">
        <a:spcBef>
          <a:spcPct val="0"/>
        </a:spcBef>
        <a:spcAft>
          <a:spcPct val="0"/>
        </a:spcAft>
        <a:defRPr sz="3600">
          <a:solidFill>
            <a:schemeClr val="tx1"/>
          </a:solidFill>
          <a:latin typeface="Calibri" pitchFamily="34" charset="0"/>
        </a:defRPr>
      </a:lvl6pPr>
      <a:lvl7pPr marL="914400" algn="l" rtl="0" fontAlgn="base">
        <a:spcBef>
          <a:spcPct val="0"/>
        </a:spcBef>
        <a:spcAft>
          <a:spcPct val="0"/>
        </a:spcAft>
        <a:defRPr sz="3600">
          <a:solidFill>
            <a:schemeClr val="tx1"/>
          </a:solidFill>
          <a:latin typeface="Calibri" pitchFamily="34" charset="0"/>
        </a:defRPr>
      </a:lvl7pPr>
      <a:lvl8pPr marL="1371600" algn="l" rtl="0" fontAlgn="base">
        <a:spcBef>
          <a:spcPct val="0"/>
        </a:spcBef>
        <a:spcAft>
          <a:spcPct val="0"/>
        </a:spcAft>
        <a:defRPr sz="3600">
          <a:solidFill>
            <a:schemeClr val="tx1"/>
          </a:solidFill>
          <a:latin typeface="Calibri" pitchFamily="34" charset="0"/>
        </a:defRPr>
      </a:lvl8pPr>
      <a:lvl9pPr marL="1828800" algn="l" rtl="0" fontAlgn="base">
        <a:spcBef>
          <a:spcPct val="0"/>
        </a:spcBef>
        <a:spcAft>
          <a:spcPct val="0"/>
        </a:spcAft>
        <a:defRPr sz="36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hyperlink" Target="https://courses.grainger.illinois.edu/cs440/fa2019/Lectures/lect26.html"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0.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hyperlink" Target="https://towardsdatascience.com/derivative-of-the-sigmoid-function-536880cf918e"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toprak.mhmt/activation-functions-for-deep-learning-13d8b9b20e"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hyperlink" Target="https://medium.com/clique-org/td-gammon-algorithm-78a600b039bb" TargetMode="External"/><Relationship Id="rId5" Type="http://schemas.openxmlformats.org/officeDocument/2006/relationships/hyperlink" Target="https://en.wikipedia.org/wiki/TD-Gammon" TargetMode="Externa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emf"/><Relationship Id="rId4" Type="http://schemas.openxmlformats.org/officeDocument/2006/relationships/image" Target="../media/image2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29.png"/><Relationship Id="rId4" Type="http://schemas.openxmlformats.org/officeDocument/2006/relationships/image" Target="../media/image27.emf"/></Relationships>
</file>

<file path=ppt/slides/_rels/slide2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5" Type="http://schemas.openxmlformats.org/officeDocument/2006/relationships/image" Target="../media/image29.emf"/><Relationship Id="rId4" Type="http://schemas.openxmlformats.org/officeDocument/2006/relationships/image" Target="../media/image2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colab.research.google.com/drive/1nKNJyolqgzW53Rz59M2BZtyQM8bbrExb?usp=sharing"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playground.tensorflow.org/" TargetMode="External"/><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arxiv.org/pdf/2006.10739.pdf" TargetMode="External"/><Relationship Id="rId2" Type="http://schemas.openxmlformats.org/officeDocument/2006/relationships/image" Target="../media/image31.emf"/><Relationship Id="rId1" Type="http://schemas.openxmlformats.org/officeDocument/2006/relationships/slideLayout" Target="../slideLayouts/slideLayout2.xml"/><Relationship Id="rId4" Type="http://schemas.openxmlformats.org/officeDocument/2006/relationships/hyperlink" Target="https://arxiv.org/abs/2003.08934" TargetMode="External"/></Relationships>
</file>

<file path=ppt/slides/_rels/slide29.xml.rels><?xml version="1.0" encoding="UTF-8" standalone="yes"?>
<Relationships xmlns="http://schemas.openxmlformats.org/package/2006/relationships"><Relationship Id="rId2" Type="http://schemas.openxmlformats.org/officeDocument/2006/relationships/hyperlink" Target="https://docs.google.com/document/d/13vTEGx3fdfc4rtcF86xoUyXm6eHmuvys5ZkMbcEgK4s/edi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towardsdatascience.com/a-visual-explanation-of-gradient-descent-methods-momentum-adagrad-rmsprop-adam-f898b102325c" TargetMode="External"/><Relationship Id="rId2" Type="http://schemas.openxmlformats.org/officeDocument/2006/relationships/image" Target="../media/image32.gif"/><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urses.grainger.illinois.edu/cs440/fa2019/Lectures/lect26.html"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hyperlink" Target="https://colab.research.google.com/drive/1nKNJyolqgzW53Rz59M2BZtyQM8bbrExb?usp=shar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E614F1C-2D93-42D0-B229-7681994499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403089" y="0"/>
            <a:ext cx="4788912"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2345DDD-8324-900B-8799-D5C4C562106E}"/>
              </a:ext>
            </a:extLst>
          </p:cNvPr>
          <p:cNvSpPr>
            <a:spLocks noGrp="1"/>
          </p:cNvSpPr>
          <p:nvPr>
            <p:ph type="ctrTitle"/>
          </p:nvPr>
        </p:nvSpPr>
        <p:spPr>
          <a:xfrm>
            <a:off x="8174735" y="640081"/>
            <a:ext cx="3377183" cy="3708895"/>
          </a:xfrm>
          <a:noFill/>
        </p:spPr>
        <p:txBody>
          <a:bodyPr>
            <a:normAutofit/>
          </a:bodyPr>
          <a:lstStyle/>
          <a:p>
            <a:pPr algn="l"/>
            <a:r>
              <a:rPr lang="en-US" sz="4400">
                <a:solidFill>
                  <a:schemeClr val="bg1"/>
                </a:solidFill>
              </a:rPr>
              <a:t>MLPs and Backprop</a:t>
            </a:r>
            <a:endParaRPr lang="en-US" sz="4400" dirty="0">
              <a:solidFill>
                <a:schemeClr val="bg1"/>
              </a:solidFill>
            </a:endParaRPr>
          </a:p>
        </p:txBody>
      </p:sp>
      <p:sp>
        <p:nvSpPr>
          <p:cNvPr id="7" name="Subtitle 6">
            <a:extLst>
              <a:ext uri="{FF2B5EF4-FFF2-40B4-BE49-F238E27FC236}">
                <a16:creationId xmlns:a16="http://schemas.microsoft.com/office/drawing/2014/main" id="{AA543550-73A7-C84B-01CD-F58047D20465}"/>
              </a:ext>
            </a:extLst>
          </p:cNvPr>
          <p:cNvSpPr>
            <a:spLocks noGrp="1"/>
          </p:cNvSpPr>
          <p:nvPr>
            <p:ph type="subTitle" idx="1"/>
          </p:nvPr>
        </p:nvSpPr>
        <p:spPr>
          <a:xfrm>
            <a:off x="8174735" y="4571999"/>
            <a:ext cx="3377184" cy="1645921"/>
          </a:xfrm>
          <a:noFill/>
        </p:spPr>
        <p:txBody>
          <a:bodyPr>
            <a:normAutofit/>
          </a:bodyPr>
          <a:lstStyle/>
          <a:p>
            <a:pPr algn="l"/>
            <a:r>
              <a:rPr lang="en-US" sz="2000">
                <a:solidFill>
                  <a:schemeClr val="bg1"/>
                </a:solidFill>
              </a:rPr>
              <a:t>Applied Machine Learning</a:t>
            </a:r>
            <a:br>
              <a:rPr lang="en-US" sz="2000">
                <a:solidFill>
                  <a:schemeClr val="bg1"/>
                </a:solidFill>
              </a:rPr>
            </a:br>
            <a:r>
              <a:rPr lang="en-US" sz="2000">
                <a:solidFill>
                  <a:schemeClr val="bg1"/>
                </a:solidFill>
              </a:rPr>
              <a:t>Derek Hoiem</a:t>
            </a:r>
          </a:p>
        </p:txBody>
      </p:sp>
      <p:sp>
        <p:nvSpPr>
          <p:cNvPr id="10" name="TextBox 9">
            <a:extLst>
              <a:ext uri="{FF2B5EF4-FFF2-40B4-BE49-F238E27FC236}">
                <a16:creationId xmlns:a16="http://schemas.microsoft.com/office/drawing/2014/main" id="{7505388E-9844-B90B-A930-CB2EA1FE2DD7}"/>
              </a:ext>
            </a:extLst>
          </p:cNvPr>
          <p:cNvSpPr txBox="1"/>
          <p:nvPr/>
        </p:nvSpPr>
        <p:spPr>
          <a:xfrm>
            <a:off x="7501153" y="6538850"/>
            <a:ext cx="4050765" cy="307777"/>
          </a:xfrm>
          <a:prstGeom prst="rect">
            <a:avLst/>
          </a:prstGeom>
          <a:noFill/>
        </p:spPr>
        <p:txBody>
          <a:bodyPr wrap="square" rtlCol="0">
            <a:spAutoFit/>
          </a:bodyPr>
          <a:lstStyle/>
          <a:p>
            <a:pPr>
              <a:spcAft>
                <a:spcPts val="600"/>
              </a:spcAft>
            </a:pPr>
            <a:r>
              <a:rPr lang="en-US" sz="1400" dirty="0">
                <a:solidFill>
                  <a:schemeClr val="bg1">
                    <a:lumMod val="65000"/>
                  </a:schemeClr>
                </a:solidFill>
              </a:rPr>
              <a:t>Dall-E</a:t>
            </a:r>
          </a:p>
        </p:txBody>
      </p:sp>
      <p:pic>
        <p:nvPicPr>
          <p:cNvPr id="4" name="Picture 3">
            <a:extLst>
              <a:ext uri="{FF2B5EF4-FFF2-40B4-BE49-F238E27FC236}">
                <a16:creationId xmlns:a16="http://schemas.microsoft.com/office/drawing/2014/main" id="{A7ADAD21-66DB-2BFE-0240-42B27771DD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7403089" cy="7403089"/>
          </a:xfrm>
          <a:prstGeom prst="rect">
            <a:avLst/>
          </a:prstGeom>
        </p:spPr>
      </p:pic>
    </p:spTree>
    <p:extLst>
      <p:ext uri="{BB962C8B-B14F-4D97-AF65-F5344CB8AC3E}">
        <p14:creationId xmlns:p14="http://schemas.microsoft.com/office/powerpoint/2010/main" val="23702994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5C5D0-B80F-3FC1-4EB5-C0888A107B14}"/>
              </a:ext>
            </a:extLst>
          </p:cNvPr>
          <p:cNvSpPr>
            <a:spLocks noGrp="1"/>
          </p:cNvSpPr>
          <p:nvPr>
            <p:ph type="title"/>
          </p:nvPr>
        </p:nvSpPr>
        <p:spPr/>
        <p:txBody>
          <a:bodyPr>
            <a:noAutofit/>
          </a:bodyPr>
          <a:lstStyle/>
          <a:p>
            <a:r>
              <a:rPr lang="en-US" dirty="0"/>
              <a:t>Perceptron is often not enough</a:t>
            </a:r>
          </a:p>
        </p:txBody>
      </p:sp>
      <p:sp>
        <p:nvSpPr>
          <p:cNvPr id="3" name="Content Placeholder 2">
            <a:extLst>
              <a:ext uri="{FF2B5EF4-FFF2-40B4-BE49-F238E27FC236}">
                <a16:creationId xmlns:a16="http://schemas.microsoft.com/office/drawing/2014/main" id="{C3E010B7-578C-0B9D-83EA-47B236678A7F}"/>
              </a:ext>
            </a:extLst>
          </p:cNvPr>
          <p:cNvSpPr>
            <a:spLocks noGrp="1"/>
          </p:cNvSpPr>
          <p:nvPr>
            <p:ph idx="1"/>
          </p:nvPr>
        </p:nvSpPr>
        <p:spPr/>
        <p:txBody>
          <a:bodyPr/>
          <a:lstStyle/>
          <a:p>
            <a:r>
              <a:rPr lang="en-US" sz="3200" dirty="0"/>
              <a:t>Perceptron is linear, but we often need a non-linear prediction function</a:t>
            </a:r>
            <a:endParaRPr lang="en-US" dirty="0"/>
          </a:p>
        </p:txBody>
      </p:sp>
      <p:sp>
        <p:nvSpPr>
          <p:cNvPr id="4" name="TextBox 3">
            <a:extLst>
              <a:ext uri="{FF2B5EF4-FFF2-40B4-BE49-F238E27FC236}">
                <a16:creationId xmlns:a16="http://schemas.microsoft.com/office/drawing/2014/main" id="{DE8FDB31-8ACF-BDA2-6F65-5B475012895E}"/>
              </a:ext>
            </a:extLst>
          </p:cNvPr>
          <p:cNvSpPr txBox="1"/>
          <p:nvPr/>
        </p:nvSpPr>
        <p:spPr>
          <a:xfrm>
            <a:off x="2153254" y="2135620"/>
            <a:ext cx="7885492" cy="400110"/>
          </a:xfrm>
          <a:prstGeom prst="rect">
            <a:avLst/>
          </a:prstGeom>
          <a:noFill/>
        </p:spPr>
        <p:txBody>
          <a:bodyPr wrap="none" rtlCol="0">
            <a:spAutoFit/>
          </a:bodyPr>
          <a:lstStyle/>
          <a:p>
            <a:r>
              <a:rPr lang="en-US" sz="2000" dirty="0"/>
              <a:t>Which of these can a perceptron solve (fit with zero training error)?</a:t>
            </a:r>
          </a:p>
        </p:txBody>
      </p:sp>
      <p:sp>
        <p:nvSpPr>
          <p:cNvPr id="6" name="TextBox 5">
            <a:extLst>
              <a:ext uri="{FF2B5EF4-FFF2-40B4-BE49-F238E27FC236}">
                <a16:creationId xmlns:a16="http://schemas.microsoft.com/office/drawing/2014/main" id="{2AF731E5-B5DA-8B3F-C882-BDA737CCABD3}"/>
              </a:ext>
            </a:extLst>
          </p:cNvPr>
          <p:cNvSpPr txBox="1"/>
          <p:nvPr/>
        </p:nvSpPr>
        <p:spPr>
          <a:xfrm>
            <a:off x="1752600" y="6174862"/>
            <a:ext cx="561051" cy="369332"/>
          </a:xfrm>
          <a:prstGeom prst="rect">
            <a:avLst/>
          </a:prstGeom>
          <a:noFill/>
        </p:spPr>
        <p:txBody>
          <a:bodyPr wrap="none" rtlCol="0">
            <a:spAutoFit/>
          </a:bodyPr>
          <a:lstStyle/>
          <a:p>
            <a:r>
              <a:rPr lang="en-US" dirty="0"/>
              <a:t>Yes</a:t>
            </a:r>
          </a:p>
        </p:txBody>
      </p:sp>
      <p:sp>
        <p:nvSpPr>
          <p:cNvPr id="7" name="TextBox 6">
            <a:extLst>
              <a:ext uri="{FF2B5EF4-FFF2-40B4-BE49-F238E27FC236}">
                <a16:creationId xmlns:a16="http://schemas.microsoft.com/office/drawing/2014/main" id="{2CED2001-8EFA-8328-A4D9-8053C8C89045}"/>
              </a:ext>
            </a:extLst>
          </p:cNvPr>
          <p:cNvSpPr txBox="1"/>
          <p:nvPr/>
        </p:nvSpPr>
        <p:spPr>
          <a:xfrm>
            <a:off x="6127865" y="6153253"/>
            <a:ext cx="543739" cy="369332"/>
          </a:xfrm>
          <a:prstGeom prst="rect">
            <a:avLst/>
          </a:prstGeom>
          <a:noFill/>
        </p:spPr>
        <p:txBody>
          <a:bodyPr wrap="square" rtlCol="0">
            <a:spAutoFit/>
          </a:bodyPr>
          <a:lstStyle/>
          <a:p>
            <a:r>
              <a:rPr lang="en-US" dirty="0"/>
              <a:t>No</a:t>
            </a:r>
          </a:p>
        </p:txBody>
      </p:sp>
      <p:sp>
        <p:nvSpPr>
          <p:cNvPr id="8" name="TextBox 7">
            <a:extLst>
              <a:ext uri="{FF2B5EF4-FFF2-40B4-BE49-F238E27FC236}">
                <a16:creationId xmlns:a16="http://schemas.microsoft.com/office/drawing/2014/main" id="{8B3E0397-2BEF-7414-C4E2-512E34B058B3}"/>
              </a:ext>
            </a:extLst>
          </p:cNvPr>
          <p:cNvSpPr txBox="1"/>
          <p:nvPr/>
        </p:nvSpPr>
        <p:spPr>
          <a:xfrm>
            <a:off x="9430502" y="6174862"/>
            <a:ext cx="2011999" cy="369332"/>
          </a:xfrm>
          <a:prstGeom prst="rect">
            <a:avLst/>
          </a:prstGeom>
          <a:noFill/>
        </p:spPr>
        <p:txBody>
          <a:bodyPr wrap="square" rtlCol="0">
            <a:spAutoFit/>
          </a:bodyPr>
          <a:lstStyle/>
          <a:p>
            <a:r>
              <a:rPr lang="en-US" dirty="0"/>
              <a:t>Not even close</a:t>
            </a:r>
          </a:p>
        </p:txBody>
      </p:sp>
      <p:pic>
        <p:nvPicPr>
          <p:cNvPr id="1026" name="Picture 2">
            <a:extLst>
              <a:ext uri="{FF2B5EF4-FFF2-40B4-BE49-F238E27FC236}">
                <a16:creationId xmlns:a16="http://schemas.microsoft.com/office/drawing/2014/main" id="{8E0BD40B-AD7C-8CEE-FF96-C2D531755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518" y="2713879"/>
            <a:ext cx="3751213" cy="33316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0C3701-1844-514F-F666-25AA5D733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506" y="2717011"/>
            <a:ext cx="3833483" cy="340473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BB4C4A1-89D4-F16B-ACB5-E9C9B8877B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01000" y="2819400"/>
            <a:ext cx="3718200" cy="3302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5179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1DBE1-B8D2-2956-4708-D7AC046FF788}"/>
              </a:ext>
            </a:extLst>
          </p:cNvPr>
          <p:cNvSpPr>
            <a:spLocks noGrp="1"/>
          </p:cNvSpPr>
          <p:nvPr>
            <p:ph type="title"/>
          </p:nvPr>
        </p:nvSpPr>
        <p:spPr>
          <a:xfrm>
            <a:off x="473075" y="283569"/>
            <a:ext cx="7603387" cy="664949"/>
          </a:xfrm>
        </p:spPr>
        <p:txBody>
          <a:bodyPr>
            <a:normAutofit fontScale="90000"/>
          </a:bodyPr>
          <a:lstStyle/>
          <a:p>
            <a:r>
              <a:rPr lang="en-US" dirty="0"/>
              <a:t>Multi-Layer Perceptron (MLP)</a:t>
            </a:r>
          </a:p>
        </p:txBody>
      </p:sp>
      <p:pic>
        <p:nvPicPr>
          <p:cNvPr id="3074" name="Picture 2">
            <a:extLst>
              <a:ext uri="{FF2B5EF4-FFF2-40B4-BE49-F238E27FC236}">
                <a16:creationId xmlns:a16="http://schemas.microsoft.com/office/drawing/2014/main" id="{1AE933B5-2988-505C-20DE-E9D5EC8A05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371600"/>
            <a:ext cx="8556603" cy="498711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EDD17B6-0A5E-0FBA-41E9-DB4B2BEFA028}"/>
              </a:ext>
            </a:extLst>
          </p:cNvPr>
          <p:cNvSpPr txBox="1"/>
          <p:nvPr/>
        </p:nvSpPr>
        <p:spPr>
          <a:xfrm>
            <a:off x="9296400" y="1524000"/>
            <a:ext cx="2438400" cy="2862322"/>
          </a:xfrm>
          <a:prstGeom prst="rect">
            <a:avLst/>
          </a:prstGeom>
          <a:noFill/>
        </p:spPr>
        <p:txBody>
          <a:bodyPr wrap="square" rtlCol="0">
            <a:spAutoFit/>
          </a:bodyPr>
          <a:lstStyle/>
          <a:p>
            <a:r>
              <a:rPr lang="en-US" dirty="0"/>
              <a:t>Nodes in hidden layer(s) encode </a:t>
            </a:r>
            <a:r>
              <a:rPr lang="en-US" i="1" dirty="0"/>
              <a:t>latent</a:t>
            </a:r>
            <a:r>
              <a:rPr lang="en-US" dirty="0"/>
              <a:t> relationships</a:t>
            </a:r>
          </a:p>
          <a:p>
            <a:endParaRPr lang="en-US" dirty="0"/>
          </a:p>
          <a:p>
            <a:r>
              <a:rPr lang="en-US" dirty="0"/>
              <a:t>Latent = hidden, not explicitly identified</a:t>
            </a:r>
          </a:p>
          <a:p>
            <a:endParaRPr lang="en-US" dirty="0"/>
          </a:p>
          <a:p>
            <a:endParaRPr lang="en-US" dirty="0"/>
          </a:p>
          <a:p>
            <a:endParaRPr lang="en-US" dirty="0"/>
          </a:p>
          <a:p>
            <a:r>
              <a:rPr lang="en-US" dirty="0"/>
              <a:t> </a:t>
            </a:r>
          </a:p>
        </p:txBody>
      </p:sp>
      <p:sp>
        <p:nvSpPr>
          <p:cNvPr id="5" name="TextBox 4">
            <a:extLst>
              <a:ext uri="{FF2B5EF4-FFF2-40B4-BE49-F238E27FC236}">
                <a16:creationId xmlns:a16="http://schemas.microsoft.com/office/drawing/2014/main" id="{ADEE49F6-FC48-8D6C-22F7-F67497643F61}"/>
              </a:ext>
            </a:extLst>
          </p:cNvPr>
          <p:cNvSpPr txBox="1"/>
          <p:nvPr/>
        </p:nvSpPr>
        <p:spPr>
          <a:xfrm>
            <a:off x="152400" y="6400800"/>
            <a:ext cx="1717137" cy="307777"/>
          </a:xfrm>
          <a:prstGeom prst="rect">
            <a:avLst/>
          </a:prstGeom>
          <a:noFill/>
        </p:spPr>
        <p:txBody>
          <a:bodyPr wrap="none" rtlCol="0">
            <a:spAutoFit/>
          </a:bodyPr>
          <a:lstStyle/>
          <a:p>
            <a:r>
              <a:rPr lang="en-US" sz="1400" dirty="0">
                <a:solidFill>
                  <a:schemeClr val="tx1">
                    <a:lumMod val="50000"/>
                    <a:lumOff val="50000"/>
                  </a:schemeClr>
                </a:solidFill>
              </a:rPr>
              <a:t>Fig source: </a:t>
            </a:r>
            <a:r>
              <a:rPr lang="en-US" sz="1400" dirty="0">
                <a:solidFill>
                  <a:schemeClr val="tx1">
                    <a:lumMod val="50000"/>
                    <a:lumOff val="50000"/>
                  </a:schemeClr>
                </a:solidFill>
                <a:hlinkClick r:id="rId3">
                  <a:extLst>
                    <a:ext uri="{A12FA001-AC4F-418D-AE19-62706E023703}">
                      <ahyp:hlinkClr xmlns:ahyp="http://schemas.microsoft.com/office/drawing/2018/hyperlinkcolor" val="tx"/>
                    </a:ext>
                  </a:extLst>
                </a:hlinkClick>
              </a:rPr>
              <a:t>CS 440</a:t>
            </a:r>
            <a:endParaRPr lang="en-US" sz="1400" dirty="0">
              <a:solidFill>
                <a:schemeClr val="tx1">
                  <a:lumMod val="50000"/>
                  <a:lumOff val="50000"/>
                </a:schemeClr>
              </a:solidFill>
            </a:endParaRPr>
          </a:p>
        </p:txBody>
      </p:sp>
    </p:spTree>
    <p:extLst>
      <p:ext uri="{BB962C8B-B14F-4D97-AF65-F5344CB8AC3E}">
        <p14:creationId xmlns:p14="http://schemas.microsoft.com/office/powerpoint/2010/main" val="1969451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6A83-3587-4E3A-95FD-863742C512E3}"/>
              </a:ext>
            </a:extLst>
          </p:cNvPr>
          <p:cNvSpPr>
            <a:spLocks noGrp="1"/>
          </p:cNvSpPr>
          <p:nvPr>
            <p:ph type="title"/>
          </p:nvPr>
        </p:nvSpPr>
        <p:spPr/>
        <p:txBody>
          <a:bodyPr/>
          <a:lstStyle/>
          <a:p>
            <a:r>
              <a:rPr lang="en-US" dirty="0"/>
              <a:t>Example MLP for MNIST Digits</a:t>
            </a:r>
          </a:p>
        </p:txBody>
      </p:sp>
      <p:sp>
        <p:nvSpPr>
          <p:cNvPr id="3" name="Content Placeholder 2">
            <a:extLst>
              <a:ext uri="{FF2B5EF4-FFF2-40B4-BE49-F238E27FC236}">
                <a16:creationId xmlns:a16="http://schemas.microsoft.com/office/drawing/2014/main" id="{18F0ACFD-09FB-B670-ABA7-C96B8CCFC113}"/>
              </a:ext>
            </a:extLst>
          </p:cNvPr>
          <p:cNvSpPr>
            <a:spLocks noGrp="1"/>
          </p:cNvSpPr>
          <p:nvPr>
            <p:ph idx="1"/>
          </p:nvPr>
        </p:nvSpPr>
        <p:spPr>
          <a:xfrm>
            <a:off x="304800" y="1371600"/>
            <a:ext cx="4185495" cy="5328916"/>
          </a:xfrm>
        </p:spPr>
        <p:txBody>
          <a:bodyPr>
            <a:normAutofit fontScale="92500" lnSpcReduction="10000"/>
          </a:bodyPr>
          <a:lstStyle/>
          <a:p>
            <a:r>
              <a:rPr lang="en-US" sz="2800" b="1" dirty="0"/>
              <a:t>Input</a:t>
            </a:r>
            <a:r>
              <a:rPr lang="en-US" sz="2800" dirty="0"/>
              <a:t>: # of features (one per pixel)</a:t>
            </a:r>
          </a:p>
          <a:p>
            <a:endParaRPr lang="en-US" sz="2800" dirty="0"/>
          </a:p>
          <a:p>
            <a:r>
              <a:rPr lang="en-US" sz="2800" dirty="0"/>
              <a:t>Fully connected (</a:t>
            </a:r>
            <a:r>
              <a:rPr lang="en-US" sz="2800" b="1" dirty="0"/>
              <a:t>FC</a:t>
            </a:r>
            <a:r>
              <a:rPr lang="en-US" sz="2800" dirty="0"/>
              <a:t>) layer(s): linear feature  transformations</a:t>
            </a:r>
          </a:p>
          <a:p>
            <a:endParaRPr lang="en-US" sz="2800" dirty="0"/>
          </a:p>
          <a:p>
            <a:r>
              <a:rPr lang="en-US" sz="2800" dirty="0"/>
              <a:t>Non-linear </a:t>
            </a:r>
            <a:r>
              <a:rPr lang="en-US" sz="2800" b="1" dirty="0"/>
              <a:t>activation</a:t>
            </a:r>
            <a:r>
              <a:rPr lang="en-US" sz="2800" dirty="0"/>
              <a:t>: enables complex functions to be modeled by multiple FC layers</a:t>
            </a:r>
          </a:p>
          <a:p>
            <a:endParaRPr lang="en-US" sz="2800" dirty="0"/>
          </a:p>
          <a:p>
            <a:r>
              <a:rPr lang="en-US" sz="2800" b="1" dirty="0"/>
              <a:t>Output</a:t>
            </a:r>
            <a:r>
              <a:rPr lang="en-US" sz="2800" dirty="0"/>
              <a:t>: score per class</a:t>
            </a:r>
          </a:p>
          <a:p>
            <a:endParaRPr lang="en-US" sz="2800" dirty="0"/>
          </a:p>
        </p:txBody>
      </p:sp>
      <p:sp>
        <p:nvSpPr>
          <p:cNvPr id="4" name="Rectangle 3">
            <a:extLst>
              <a:ext uri="{FF2B5EF4-FFF2-40B4-BE49-F238E27FC236}">
                <a16:creationId xmlns:a16="http://schemas.microsoft.com/office/drawing/2014/main" id="{F6CA1CBD-88DB-AB93-F118-8FA5D09D730F}"/>
              </a:ext>
            </a:extLst>
          </p:cNvPr>
          <p:cNvSpPr/>
          <p:nvPr/>
        </p:nvSpPr>
        <p:spPr>
          <a:xfrm>
            <a:off x="7620000" y="1750868"/>
            <a:ext cx="36576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Input Values (28x28=784)</a:t>
            </a:r>
          </a:p>
        </p:txBody>
      </p:sp>
      <p:sp>
        <p:nvSpPr>
          <p:cNvPr id="5" name="Rectangle 4">
            <a:extLst>
              <a:ext uri="{FF2B5EF4-FFF2-40B4-BE49-F238E27FC236}">
                <a16:creationId xmlns:a16="http://schemas.microsoft.com/office/drawing/2014/main" id="{DEE0DFEC-7234-9895-E54B-D5C39FE70276}"/>
              </a:ext>
            </a:extLst>
          </p:cNvPr>
          <p:cNvSpPr/>
          <p:nvPr/>
        </p:nvSpPr>
        <p:spPr>
          <a:xfrm>
            <a:off x="7620000" y="2741469"/>
            <a:ext cx="36576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Fully Connected Layer (784-&gt;256)</a:t>
            </a:r>
          </a:p>
        </p:txBody>
      </p:sp>
      <p:sp>
        <p:nvSpPr>
          <p:cNvPr id="6" name="Rectangle 5">
            <a:extLst>
              <a:ext uri="{FF2B5EF4-FFF2-40B4-BE49-F238E27FC236}">
                <a16:creationId xmlns:a16="http://schemas.microsoft.com/office/drawing/2014/main" id="{35A11B79-511D-5988-829A-E49242811BA9}"/>
              </a:ext>
            </a:extLst>
          </p:cNvPr>
          <p:cNvSpPr/>
          <p:nvPr/>
        </p:nvSpPr>
        <p:spPr>
          <a:xfrm>
            <a:off x="7620000" y="3751132"/>
            <a:ext cx="36576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ysClr val="windowText" lastClr="000000"/>
                </a:solidFill>
              </a:rPr>
              <a:t>ReLU</a:t>
            </a:r>
            <a:r>
              <a:rPr lang="en-US" dirty="0">
                <a:solidFill>
                  <a:sysClr val="windowText" lastClr="000000"/>
                </a:solidFill>
              </a:rPr>
              <a:t> Activation</a:t>
            </a:r>
          </a:p>
        </p:txBody>
      </p:sp>
      <p:sp>
        <p:nvSpPr>
          <p:cNvPr id="7" name="Rectangle 6">
            <a:extLst>
              <a:ext uri="{FF2B5EF4-FFF2-40B4-BE49-F238E27FC236}">
                <a16:creationId xmlns:a16="http://schemas.microsoft.com/office/drawing/2014/main" id="{4D99145B-88F5-AB38-E04B-65373CA13B54}"/>
              </a:ext>
            </a:extLst>
          </p:cNvPr>
          <p:cNvSpPr/>
          <p:nvPr/>
        </p:nvSpPr>
        <p:spPr>
          <a:xfrm>
            <a:off x="7620000" y="4760795"/>
            <a:ext cx="36576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Fully Connected Layer (256-&gt;10)</a:t>
            </a:r>
          </a:p>
        </p:txBody>
      </p:sp>
      <p:sp>
        <p:nvSpPr>
          <p:cNvPr id="8" name="Rectangle 7">
            <a:extLst>
              <a:ext uri="{FF2B5EF4-FFF2-40B4-BE49-F238E27FC236}">
                <a16:creationId xmlns:a16="http://schemas.microsoft.com/office/drawing/2014/main" id="{D77FCA9C-488E-C773-907E-670530FEB310}"/>
              </a:ext>
            </a:extLst>
          </p:cNvPr>
          <p:cNvSpPr/>
          <p:nvPr/>
        </p:nvSpPr>
        <p:spPr>
          <a:xfrm>
            <a:off x="7620000" y="5701945"/>
            <a:ext cx="36576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Output Values (10)</a:t>
            </a:r>
          </a:p>
        </p:txBody>
      </p:sp>
      <p:cxnSp>
        <p:nvCxnSpPr>
          <p:cNvPr id="11" name="Straight Arrow Connector 10">
            <a:extLst>
              <a:ext uri="{FF2B5EF4-FFF2-40B4-BE49-F238E27FC236}">
                <a16:creationId xmlns:a16="http://schemas.microsoft.com/office/drawing/2014/main" id="{0501A37F-15B6-E525-5EF5-AE91DE9D041F}"/>
              </a:ext>
            </a:extLst>
          </p:cNvPr>
          <p:cNvCxnSpPr>
            <a:stCxn id="4" idx="2"/>
            <a:endCxn id="5" idx="0"/>
          </p:cNvCxnSpPr>
          <p:nvPr/>
        </p:nvCxnSpPr>
        <p:spPr>
          <a:xfrm>
            <a:off x="9448800" y="2208068"/>
            <a:ext cx="0" cy="533401"/>
          </a:xfrm>
          <a:prstGeom prst="straightConnector1">
            <a:avLst/>
          </a:prstGeom>
          <a:ln w="381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2FD4568-2574-DFA0-CF48-1010827EB44E}"/>
              </a:ext>
            </a:extLst>
          </p:cNvPr>
          <p:cNvCxnSpPr>
            <a:cxnSpLocks/>
            <a:stCxn id="5" idx="2"/>
            <a:endCxn id="6" idx="0"/>
          </p:cNvCxnSpPr>
          <p:nvPr/>
        </p:nvCxnSpPr>
        <p:spPr>
          <a:xfrm>
            <a:off x="9448800" y="3198669"/>
            <a:ext cx="0" cy="552463"/>
          </a:xfrm>
          <a:prstGeom prst="straightConnector1">
            <a:avLst/>
          </a:prstGeom>
          <a:ln w="381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6BF2E1F-39FC-A098-5911-FA167B71120E}"/>
              </a:ext>
            </a:extLst>
          </p:cNvPr>
          <p:cNvCxnSpPr>
            <a:cxnSpLocks/>
            <a:stCxn id="6" idx="2"/>
            <a:endCxn id="7" idx="0"/>
          </p:cNvCxnSpPr>
          <p:nvPr/>
        </p:nvCxnSpPr>
        <p:spPr>
          <a:xfrm>
            <a:off x="9448800" y="4208332"/>
            <a:ext cx="0" cy="552463"/>
          </a:xfrm>
          <a:prstGeom prst="straightConnector1">
            <a:avLst/>
          </a:prstGeom>
          <a:ln w="381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6DA93E6-9125-FBAE-44B2-58D74A5D2146}"/>
              </a:ext>
            </a:extLst>
          </p:cNvPr>
          <p:cNvCxnSpPr>
            <a:cxnSpLocks/>
            <a:stCxn id="7" idx="2"/>
            <a:endCxn id="8" idx="0"/>
          </p:cNvCxnSpPr>
          <p:nvPr/>
        </p:nvCxnSpPr>
        <p:spPr>
          <a:xfrm>
            <a:off x="9448800" y="5217995"/>
            <a:ext cx="0" cy="483950"/>
          </a:xfrm>
          <a:prstGeom prst="straightConnector1">
            <a:avLst/>
          </a:prstGeom>
          <a:ln w="381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D03471BA-DF2B-601A-77A4-D20CA0F2C7A9}"/>
                  </a:ext>
                </a:extLst>
              </p:cNvPr>
              <p:cNvSpPr txBox="1"/>
              <p:nvPr/>
            </p:nvSpPr>
            <p:spPr>
              <a:xfrm>
                <a:off x="5697303" y="1654383"/>
                <a:ext cx="1321323" cy="64633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0</m:t>
                          </m:r>
                        </m:sub>
                      </m:sSub>
                    </m:oMath>
                  </m:oMathPara>
                </a14:m>
                <a:endParaRPr lang="en-US" dirty="0"/>
              </a:p>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0</m:t>
                              </m:r>
                            </m:sub>
                          </m:sSub>
                        </m:e>
                      </m:d>
                      <m:r>
                        <a:rPr lang="en-US" b="0" i="1" smtClean="0">
                          <a:latin typeface="Cambria Math" panose="02040503050406030204" pitchFamily="18" charset="0"/>
                        </a:rPr>
                        <m:t>=784</m:t>
                      </m:r>
                    </m:oMath>
                  </m:oMathPara>
                </a14:m>
                <a:endParaRPr lang="en-US" b="0" dirty="0"/>
              </a:p>
            </p:txBody>
          </p:sp>
        </mc:Choice>
        <mc:Fallback xmlns="">
          <p:sp>
            <p:nvSpPr>
              <p:cNvPr id="22" name="TextBox 21">
                <a:extLst>
                  <a:ext uri="{FF2B5EF4-FFF2-40B4-BE49-F238E27FC236}">
                    <a16:creationId xmlns:a16="http://schemas.microsoft.com/office/drawing/2014/main" id="{D03471BA-DF2B-601A-77A4-D20CA0F2C7A9}"/>
                  </a:ext>
                </a:extLst>
              </p:cNvPr>
              <p:cNvSpPr txBox="1">
                <a:spLocks noRot="1" noChangeAspect="1" noMove="1" noResize="1" noEditPoints="1" noAdjustHandles="1" noChangeArrowheads="1" noChangeShapeType="1" noTextEdit="1"/>
              </p:cNvSpPr>
              <p:nvPr/>
            </p:nvSpPr>
            <p:spPr>
              <a:xfrm>
                <a:off x="5697303" y="1654383"/>
                <a:ext cx="1321323" cy="646331"/>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7AD47C00-6CCD-09A0-E211-957563C24904}"/>
                  </a:ext>
                </a:extLst>
              </p:cNvPr>
              <p:cNvSpPr txBox="1"/>
              <p:nvPr/>
            </p:nvSpPr>
            <p:spPr>
              <a:xfrm>
                <a:off x="4682637" y="2581947"/>
                <a:ext cx="2700098" cy="92333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10</m:t>
                          </m:r>
                        </m:sub>
                      </m:sSub>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0</m:t>
                          </m:r>
                        </m:sub>
                      </m:sSub>
                    </m:oMath>
                  </m:oMathPara>
                </a14:m>
                <a:endParaRPr lang="en-US" dirty="0"/>
              </a:p>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10</m:t>
                          </m:r>
                        </m:sub>
                      </m:sSub>
                      <m:r>
                        <a:rPr lang="en-US" b="0" i="1" smtClean="0">
                          <a:latin typeface="Cambria Math" panose="02040503050406030204" pitchFamily="18" charset="0"/>
                        </a:rPr>
                        <m:t>.</m:t>
                      </m:r>
                      <m:r>
                        <a:rPr lang="en-US" b="0" i="1" smtClean="0">
                          <a:latin typeface="Cambria Math" panose="02040503050406030204" pitchFamily="18" charset="0"/>
                        </a:rPr>
                        <m:t>𝑠h𝑎𝑝𝑒</m:t>
                      </m:r>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256, 784</m:t>
                          </m:r>
                        </m:e>
                      </m:d>
                    </m:oMath>
                  </m:oMathPara>
                </a14:m>
                <a:endParaRPr lang="en-US" b="0" dirty="0"/>
              </a:p>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1</m:t>
                              </m:r>
                            </m:sub>
                          </m:sSub>
                        </m:e>
                      </m:d>
                      <m:r>
                        <a:rPr lang="en-US" b="0" i="1" smtClean="0">
                          <a:latin typeface="Cambria Math" panose="02040503050406030204" pitchFamily="18" charset="0"/>
                        </a:rPr>
                        <m:t>=256</m:t>
                      </m:r>
                    </m:oMath>
                  </m:oMathPara>
                </a14:m>
                <a:endParaRPr lang="en-US" b="0" dirty="0"/>
              </a:p>
            </p:txBody>
          </p:sp>
        </mc:Choice>
        <mc:Fallback xmlns="">
          <p:sp>
            <p:nvSpPr>
              <p:cNvPr id="23" name="TextBox 22">
                <a:extLst>
                  <a:ext uri="{FF2B5EF4-FFF2-40B4-BE49-F238E27FC236}">
                    <a16:creationId xmlns:a16="http://schemas.microsoft.com/office/drawing/2014/main" id="{7AD47C00-6CCD-09A0-E211-957563C24904}"/>
                  </a:ext>
                </a:extLst>
              </p:cNvPr>
              <p:cNvSpPr txBox="1">
                <a:spLocks noRot="1" noChangeAspect="1" noMove="1" noResize="1" noEditPoints="1" noAdjustHandles="1" noChangeArrowheads="1" noChangeShapeType="1" noTextEdit="1"/>
              </p:cNvSpPr>
              <p:nvPr/>
            </p:nvSpPr>
            <p:spPr>
              <a:xfrm>
                <a:off x="4682637" y="2581947"/>
                <a:ext cx="2700098" cy="92333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FF28D243-CE1B-10DE-DCD7-52B6FC8740BA}"/>
                  </a:ext>
                </a:extLst>
              </p:cNvPr>
              <p:cNvSpPr txBox="1"/>
              <p:nvPr/>
            </p:nvSpPr>
            <p:spPr>
              <a:xfrm>
                <a:off x="5394322" y="3734431"/>
                <a:ext cx="1889941" cy="64633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2</m:t>
                          </m:r>
                        </m:sub>
                      </m:sSub>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max</m:t>
                          </m:r>
                        </m:fName>
                        <m:e>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1</m:t>
                              </m:r>
                            </m:sub>
                          </m:sSub>
                          <m:r>
                            <a:rPr lang="en-US" b="0" i="1" smtClean="0">
                              <a:latin typeface="Cambria Math" panose="02040503050406030204" pitchFamily="18" charset="0"/>
                            </a:rPr>
                            <m:t>,0)</m:t>
                          </m:r>
                        </m:e>
                      </m:func>
                    </m:oMath>
                  </m:oMathPara>
                </a14:m>
                <a:endParaRPr lang="en-US" dirty="0"/>
              </a:p>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2</m:t>
                              </m:r>
                            </m:sub>
                          </m:sSub>
                        </m:e>
                      </m:d>
                      <m:r>
                        <a:rPr lang="en-US" b="0" i="1" smtClean="0">
                          <a:latin typeface="Cambria Math" panose="02040503050406030204" pitchFamily="18" charset="0"/>
                        </a:rPr>
                        <m:t>=256</m:t>
                      </m:r>
                    </m:oMath>
                  </m:oMathPara>
                </a14:m>
                <a:endParaRPr lang="en-US" dirty="0"/>
              </a:p>
            </p:txBody>
          </p:sp>
        </mc:Choice>
        <mc:Fallback xmlns="">
          <p:sp>
            <p:nvSpPr>
              <p:cNvPr id="24" name="TextBox 23">
                <a:extLst>
                  <a:ext uri="{FF2B5EF4-FFF2-40B4-BE49-F238E27FC236}">
                    <a16:creationId xmlns:a16="http://schemas.microsoft.com/office/drawing/2014/main" id="{FF28D243-CE1B-10DE-DCD7-52B6FC8740BA}"/>
                  </a:ext>
                </a:extLst>
              </p:cNvPr>
              <p:cNvSpPr txBox="1">
                <a:spLocks noRot="1" noChangeAspect="1" noMove="1" noResize="1" noEditPoints="1" noAdjustHandles="1" noChangeArrowheads="1" noChangeShapeType="1" noTextEdit="1"/>
              </p:cNvSpPr>
              <p:nvPr/>
            </p:nvSpPr>
            <p:spPr>
              <a:xfrm>
                <a:off x="5394322" y="3734431"/>
                <a:ext cx="1889941" cy="646331"/>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9176AAC1-CB1F-1A02-DC7C-0420B07AEB32}"/>
                  </a:ext>
                </a:extLst>
              </p:cNvPr>
              <p:cNvSpPr txBox="1"/>
              <p:nvPr/>
            </p:nvSpPr>
            <p:spPr>
              <a:xfrm>
                <a:off x="4689461" y="4666229"/>
                <a:ext cx="2753895" cy="120032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𝑊</m:t>
                          </m:r>
                        </m:e>
                        <m:sub>
                          <m:r>
                            <a:rPr lang="en-US" b="0" i="1" smtClean="0">
                              <a:latin typeface="Cambria Math" panose="02040503050406030204" pitchFamily="18" charset="0"/>
                            </a:rPr>
                            <m:t>32</m:t>
                          </m:r>
                        </m:sub>
                      </m:sSub>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b="0" i="1" smtClean="0">
                              <a:latin typeface="Cambria Math" panose="02040503050406030204" pitchFamily="18" charset="0"/>
                            </a:rPr>
                            <m:t>2</m:t>
                          </m:r>
                        </m:sub>
                      </m:sSub>
                    </m:oMath>
                  </m:oMathPara>
                </a14:m>
                <a:endParaRPr lang="en-US" dirty="0"/>
              </a:p>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32</m:t>
                          </m:r>
                        </m:sub>
                      </m:sSub>
                      <m:r>
                        <a:rPr lang="en-US" b="0" i="1" smtClean="0">
                          <a:latin typeface="Cambria Math" panose="02040503050406030204" pitchFamily="18" charset="0"/>
                        </a:rPr>
                        <m:t>.</m:t>
                      </m:r>
                      <m:r>
                        <a:rPr lang="en-US" b="0" i="1" smtClean="0">
                          <a:latin typeface="Cambria Math" panose="02040503050406030204" pitchFamily="18" charset="0"/>
                        </a:rPr>
                        <m:t>𝑠h𝑎𝑝𝑒</m:t>
                      </m:r>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10,</m:t>
                          </m:r>
                          <m:r>
                            <a:rPr lang="en-US" b="0" i="1" smtClean="0">
                              <a:latin typeface="Cambria Math" panose="02040503050406030204" pitchFamily="18" charset="0"/>
                            </a:rPr>
                            <m:t>256</m:t>
                          </m:r>
                        </m:e>
                      </m:d>
                    </m:oMath>
                  </m:oMathPara>
                </a14:m>
                <a:endParaRPr lang="en-US" b="0" dirty="0"/>
              </a:p>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3</m:t>
                              </m:r>
                            </m:sub>
                          </m:sSub>
                        </m:e>
                      </m:d>
                      <m:r>
                        <a:rPr lang="en-US" b="0" i="1" smtClean="0">
                          <a:latin typeface="Cambria Math" panose="02040503050406030204" pitchFamily="18" charset="0"/>
                        </a:rPr>
                        <m:t>=10</m:t>
                      </m:r>
                    </m:oMath>
                  </m:oMathPara>
                </a14:m>
                <a:endParaRPr lang="en-US" b="0" dirty="0"/>
              </a:p>
              <a:p>
                <a:endParaRPr lang="en-US" dirty="0"/>
              </a:p>
            </p:txBody>
          </p:sp>
        </mc:Choice>
        <mc:Fallback>
          <p:sp>
            <p:nvSpPr>
              <p:cNvPr id="25" name="TextBox 24">
                <a:extLst>
                  <a:ext uri="{FF2B5EF4-FFF2-40B4-BE49-F238E27FC236}">
                    <a16:creationId xmlns:a16="http://schemas.microsoft.com/office/drawing/2014/main" id="{9176AAC1-CB1F-1A02-DC7C-0420B07AEB32}"/>
                  </a:ext>
                </a:extLst>
              </p:cNvPr>
              <p:cNvSpPr txBox="1">
                <a:spLocks noRot="1" noChangeAspect="1" noMove="1" noResize="1" noEditPoints="1" noAdjustHandles="1" noChangeArrowheads="1" noChangeShapeType="1" noTextEdit="1"/>
              </p:cNvSpPr>
              <p:nvPr/>
            </p:nvSpPr>
            <p:spPr>
              <a:xfrm>
                <a:off x="4689461" y="4666229"/>
                <a:ext cx="2753895" cy="1200329"/>
              </a:xfrm>
              <a:prstGeom prst="rect">
                <a:avLst/>
              </a:prstGeom>
              <a:blipFill>
                <a:blip r:embed="rId6"/>
                <a:stretch>
                  <a:fillRect/>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FE5B3AAD-5DD4-A9B3-DB69-C961C388D960}"/>
              </a:ext>
            </a:extLst>
          </p:cNvPr>
          <p:cNvSpPr txBox="1"/>
          <p:nvPr/>
        </p:nvSpPr>
        <p:spPr>
          <a:xfrm>
            <a:off x="4343400" y="6331184"/>
            <a:ext cx="7417480" cy="369332"/>
          </a:xfrm>
          <a:prstGeom prst="rect">
            <a:avLst/>
          </a:prstGeom>
          <a:noFill/>
        </p:spPr>
        <p:txBody>
          <a:bodyPr wrap="none" rtlCol="0">
            <a:spAutoFit/>
          </a:bodyPr>
          <a:lstStyle/>
          <a:p>
            <a:r>
              <a:rPr lang="en-US" dirty="0"/>
              <a:t>Total parameters: (256 x (784+1)) + (10 x (256+1)), +1 is for bias terms</a:t>
            </a:r>
          </a:p>
        </p:txBody>
      </p:sp>
    </p:spTree>
    <p:extLst>
      <p:ext uri="{BB962C8B-B14F-4D97-AF65-F5344CB8AC3E}">
        <p14:creationId xmlns:p14="http://schemas.microsoft.com/office/powerpoint/2010/main" val="413986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8BB55-7FF2-D1FC-AC11-4E5D75AA9690}"/>
              </a:ext>
            </a:extLst>
          </p:cNvPr>
          <p:cNvSpPr>
            <a:spLocks noGrp="1"/>
          </p:cNvSpPr>
          <p:nvPr>
            <p:ph type="title"/>
          </p:nvPr>
        </p:nvSpPr>
        <p:spPr/>
        <p:txBody>
          <a:bodyPr/>
          <a:lstStyle/>
          <a:p>
            <a:r>
              <a:rPr lang="en-US" dirty="0"/>
              <a:t>Linear activation</a:t>
            </a:r>
          </a:p>
        </p:txBody>
      </p:sp>
      <p:sp>
        <p:nvSpPr>
          <p:cNvPr id="3" name="Content Placeholder 2">
            <a:extLst>
              <a:ext uri="{FF2B5EF4-FFF2-40B4-BE49-F238E27FC236}">
                <a16:creationId xmlns:a16="http://schemas.microsoft.com/office/drawing/2014/main" id="{9E98CCC2-C312-C30D-384E-0D93552C56F9}"/>
              </a:ext>
            </a:extLst>
          </p:cNvPr>
          <p:cNvSpPr>
            <a:spLocks noGrp="1"/>
          </p:cNvSpPr>
          <p:nvPr>
            <p:ph idx="1"/>
          </p:nvPr>
        </p:nvSpPr>
        <p:spPr/>
        <p:txBody>
          <a:bodyPr>
            <a:normAutofit/>
          </a:bodyPr>
          <a:lstStyle/>
          <a:p>
            <a:r>
              <a:rPr lang="en-US" sz="2800" dirty="0"/>
              <a:t>A no-op activation (i.e. nothing happens)</a:t>
            </a:r>
          </a:p>
          <a:p>
            <a:r>
              <a:rPr lang="en-US" sz="2800" dirty="0"/>
              <a:t>Could be used for information compression or data alignment</a:t>
            </a:r>
          </a:p>
          <a:p>
            <a:r>
              <a:rPr lang="en-US" sz="2800" dirty="0"/>
              <a:t>Multiple stacked linear layers are equivalent to a single linear layer</a:t>
            </a:r>
          </a:p>
        </p:txBody>
      </p:sp>
      <p:pic>
        <p:nvPicPr>
          <p:cNvPr id="4" name="Picture 6" descr="Activation Functions in Neural Networks | by SAGAR SHARMA ...">
            <a:extLst>
              <a:ext uri="{FF2B5EF4-FFF2-40B4-BE49-F238E27FC236}">
                <a16:creationId xmlns:a16="http://schemas.microsoft.com/office/drawing/2014/main" id="{D89E5171-8945-D862-90DC-B87D807C32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667000"/>
            <a:ext cx="6085648" cy="395882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4AC7A1A-FD25-C8DB-9064-FB5E19B2E66F}"/>
                  </a:ext>
                </a:extLst>
              </p:cNvPr>
              <p:cNvSpPr txBox="1"/>
              <p:nvPr/>
            </p:nvSpPr>
            <p:spPr>
              <a:xfrm>
                <a:off x="8229600" y="4000083"/>
                <a:ext cx="2162500" cy="12926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r>
                        <a:rPr lang="en-US" sz="2800" b="0" i="1" smtClean="0">
                          <a:latin typeface="Cambria Math" panose="02040503050406030204" pitchFamily="18" charset="0"/>
                        </a:rPr>
                        <m:t>𝑥</m:t>
                      </m:r>
                    </m:oMath>
                  </m:oMathPara>
                </a14:m>
                <a:endParaRPr lang="en-US" sz="2800" b="0" dirty="0"/>
              </a:p>
              <a:p>
                <a:endParaRPr lang="en-US" sz="2800" b="0" dirty="0"/>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r>
                        <a:rPr lang="en-US" sz="2800" b="0" i="1" smtClean="0">
                          <a:latin typeface="Cambria Math" panose="02040503050406030204" pitchFamily="18" charset="0"/>
                        </a:rPr>
                        <m:t>′</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=1</m:t>
                      </m:r>
                    </m:oMath>
                  </m:oMathPara>
                </a14:m>
                <a:endParaRPr lang="en-US" sz="2800" dirty="0"/>
              </a:p>
            </p:txBody>
          </p:sp>
        </mc:Choice>
        <mc:Fallback xmlns="">
          <p:sp>
            <p:nvSpPr>
              <p:cNvPr id="5" name="TextBox 4">
                <a:extLst>
                  <a:ext uri="{FF2B5EF4-FFF2-40B4-BE49-F238E27FC236}">
                    <a16:creationId xmlns:a16="http://schemas.microsoft.com/office/drawing/2014/main" id="{74AC7A1A-FD25-C8DB-9064-FB5E19B2E66F}"/>
                  </a:ext>
                </a:extLst>
              </p:cNvPr>
              <p:cNvSpPr txBox="1">
                <a:spLocks noRot="1" noChangeAspect="1" noMove="1" noResize="1" noEditPoints="1" noAdjustHandles="1" noChangeArrowheads="1" noChangeShapeType="1" noTextEdit="1"/>
              </p:cNvSpPr>
              <p:nvPr/>
            </p:nvSpPr>
            <p:spPr>
              <a:xfrm>
                <a:off x="8229600" y="4000083"/>
                <a:ext cx="2162500" cy="1292662"/>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204856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8BB55-7FF2-D1FC-AC11-4E5D75AA9690}"/>
              </a:ext>
            </a:extLst>
          </p:cNvPr>
          <p:cNvSpPr>
            <a:spLocks noGrp="1"/>
          </p:cNvSpPr>
          <p:nvPr>
            <p:ph type="title"/>
          </p:nvPr>
        </p:nvSpPr>
        <p:spPr/>
        <p:txBody>
          <a:bodyPr/>
          <a:lstStyle/>
          <a:p>
            <a:r>
              <a:rPr lang="en-US" dirty="0"/>
              <a:t>Sigmoid activation</a:t>
            </a:r>
          </a:p>
        </p:txBody>
      </p:sp>
      <p:sp>
        <p:nvSpPr>
          <p:cNvPr id="3" name="Content Placeholder 2">
            <a:extLst>
              <a:ext uri="{FF2B5EF4-FFF2-40B4-BE49-F238E27FC236}">
                <a16:creationId xmlns:a16="http://schemas.microsoft.com/office/drawing/2014/main" id="{9E98CCC2-C312-C30D-384E-0D93552C56F9}"/>
              </a:ext>
            </a:extLst>
          </p:cNvPr>
          <p:cNvSpPr>
            <a:spLocks noGrp="1"/>
          </p:cNvSpPr>
          <p:nvPr>
            <p:ph idx="1"/>
          </p:nvPr>
        </p:nvSpPr>
        <p:spPr/>
        <p:txBody>
          <a:bodyPr>
            <a:normAutofit/>
          </a:bodyPr>
          <a:lstStyle/>
          <a:p>
            <a:r>
              <a:rPr lang="en-US" sz="2000" dirty="0"/>
              <a:t>Maps any value to 0 to 1 range</a:t>
            </a:r>
          </a:p>
          <a:p>
            <a:r>
              <a:rPr lang="en-US" sz="2000" dirty="0"/>
              <a:t>Traditionally, a common choice for internal layers</a:t>
            </a:r>
          </a:p>
          <a:p>
            <a:r>
              <a:rPr lang="en-US" sz="2000" dirty="0"/>
              <a:t>But weak gradients at extremum make it difficult to optimize if there are many layers (“vanishing gradient problem”)</a:t>
            </a:r>
          </a:p>
          <a:p>
            <a:r>
              <a:rPr lang="en-US" sz="2000" dirty="0"/>
              <a:t>Common choice for output layer to map to a probability</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4AC7A1A-FD25-C8DB-9064-FB5E19B2E66F}"/>
                  </a:ext>
                </a:extLst>
              </p:cNvPr>
              <p:cNvSpPr txBox="1"/>
              <p:nvPr/>
            </p:nvSpPr>
            <p:spPr>
              <a:xfrm>
                <a:off x="7813592" y="3558381"/>
                <a:ext cx="3860802" cy="174381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1</m:t>
                          </m:r>
                        </m:num>
                        <m:den>
                          <m:r>
                            <a:rPr lang="en-US" sz="2800" b="0" i="1" smtClean="0">
                              <a:latin typeface="Cambria Math" panose="02040503050406030204" pitchFamily="18" charset="0"/>
                            </a:rPr>
                            <m:t>1+</m:t>
                          </m:r>
                          <m:func>
                            <m:funcPr>
                              <m:ctrlPr>
                                <a:rPr lang="en-US" sz="2800" b="0" i="1" smtClean="0">
                                  <a:latin typeface="Cambria Math" panose="02040503050406030204" pitchFamily="18" charset="0"/>
                                </a:rPr>
                              </m:ctrlPr>
                            </m:funcPr>
                            <m:fName>
                              <m:r>
                                <m:rPr>
                                  <m:sty m:val="p"/>
                                </m:rPr>
                                <a:rPr lang="en-US" sz="2800" b="0" i="0" smtClean="0">
                                  <a:latin typeface="Cambria Math" panose="02040503050406030204" pitchFamily="18" charset="0"/>
                                </a:rPr>
                                <m:t>exp</m:t>
                              </m:r>
                            </m:fName>
                            <m:e>
                              <m:d>
                                <m:dPr>
                                  <m:ctrlPr>
                                    <a:rPr lang="en-US" sz="2800" b="0" i="1" smtClean="0">
                                      <a:latin typeface="Cambria Math" panose="02040503050406030204" pitchFamily="18" charset="0"/>
                                    </a:rPr>
                                  </m:ctrlPr>
                                </m:dPr>
                                <m:e>
                                  <m:r>
                                    <a:rPr lang="en-US" sz="2800" b="0" i="1" smtClean="0">
                                      <a:latin typeface="Cambria Math" panose="02040503050406030204" pitchFamily="18" charset="0"/>
                                    </a:rPr>
                                    <m:t>−</m:t>
                                  </m:r>
                                  <m:r>
                                    <a:rPr lang="en-US" sz="2800" b="0" i="1" smtClean="0">
                                      <a:latin typeface="Cambria Math" panose="02040503050406030204" pitchFamily="18" charset="0"/>
                                    </a:rPr>
                                    <m:t>𝑥</m:t>
                                  </m:r>
                                </m:e>
                              </m:d>
                            </m:e>
                          </m:func>
                        </m:den>
                      </m:f>
                    </m:oMath>
                  </m:oMathPara>
                </a14:m>
                <a:endParaRPr lang="en-US" sz="2800" b="0" dirty="0"/>
              </a:p>
              <a:p>
                <a:endParaRPr lang="en-US" sz="2800" b="0" dirty="0"/>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r>
                        <a:rPr lang="en-US" sz="2800" b="0" i="1" smtClean="0">
                          <a:latin typeface="Cambria Math" panose="02040503050406030204" pitchFamily="18" charset="0"/>
                        </a:rPr>
                        <m:t>′</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r>
                        <a:rPr lang="en-US" sz="2800" b="0" i="1" smtClean="0">
                          <a:latin typeface="Cambria Math" panose="02040503050406030204" pitchFamily="18" charset="0"/>
                        </a:rPr>
                        <m:t>𝑓</m:t>
                      </m:r>
                      <m:r>
                        <a:rPr lang="en-US" sz="2800" b="0" i="1" smtClean="0">
                          <a:latin typeface="Cambria Math" panose="02040503050406030204" pitchFamily="18" charset="0"/>
                        </a:rPr>
                        <m:t>(</m:t>
                      </m:r>
                      <m:r>
                        <a:rPr lang="en-US" sz="2800" b="0" i="1" smtClean="0">
                          <a:latin typeface="Cambria Math" panose="02040503050406030204" pitchFamily="18" charset="0"/>
                        </a:rPr>
                        <m:t>𝑥</m:t>
                      </m:r>
                      <m:r>
                        <a:rPr lang="en-US" sz="2800" b="0" i="1" smtClean="0">
                          <a:latin typeface="Cambria Math" panose="02040503050406030204" pitchFamily="18" charset="0"/>
                        </a:rPr>
                        <m:t>)(1−</m:t>
                      </m:r>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oMath>
                  </m:oMathPara>
                </a14:m>
                <a:endParaRPr lang="en-US" sz="2800" dirty="0"/>
              </a:p>
            </p:txBody>
          </p:sp>
        </mc:Choice>
        <mc:Fallback xmlns="">
          <p:sp>
            <p:nvSpPr>
              <p:cNvPr id="5" name="TextBox 4">
                <a:extLst>
                  <a:ext uri="{FF2B5EF4-FFF2-40B4-BE49-F238E27FC236}">
                    <a16:creationId xmlns:a16="http://schemas.microsoft.com/office/drawing/2014/main" id="{74AC7A1A-FD25-C8DB-9064-FB5E19B2E66F}"/>
                  </a:ext>
                </a:extLst>
              </p:cNvPr>
              <p:cNvSpPr txBox="1">
                <a:spLocks noRot="1" noChangeAspect="1" noMove="1" noResize="1" noEditPoints="1" noAdjustHandles="1" noChangeArrowheads="1" noChangeShapeType="1" noTextEdit="1"/>
              </p:cNvSpPr>
              <p:nvPr/>
            </p:nvSpPr>
            <p:spPr>
              <a:xfrm>
                <a:off x="7813592" y="3558381"/>
                <a:ext cx="3860802" cy="1743811"/>
              </a:xfrm>
              <a:prstGeom prst="rect">
                <a:avLst/>
              </a:prstGeom>
              <a:blipFill>
                <a:blip r:embed="rId2"/>
                <a:stretch>
                  <a:fillRect/>
                </a:stretch>
              </a:blipFill>
            </p:spPr>
            <p:txBody>
              <a:bodyPr/>
              <a:lstStyle/>
              <a:p>
                <a:r>
                  <a:rPr lang="en-US">
                    <a:noFill/>
                  </a:rPr>
                  <a:t> </a:t>
                </a:r>
              </a:p>
            </p:txBody>
          </p:sp>
        </mc:Fallback>
      </mc:AlternateContent>
      <p:pic>
        <p:nvPicPr>
          <p:cNvPr id="5122" name="Picture 2" descr="Derivative of the Sigmoid function | by Arc | Towards Data ...">
            <a:extLst>
              <a:ext uri="{FF2B5EF4-FFF2-40B4-BE49-F238E27FC236}">
                <a16:creationId xmlns:a16="http://schemas.microsoft.com/office/drawing/2014/main" id="{C9D85378-532D-A45D-255B-F1CF35A5BE9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504" r="5800"/>
          <a:stretch/>
        </p:blipFill>
        <p:spPr bwMode="auto">
          <a:xfrm>
            <a:off x="228600" y="2819400"/>
            <a:ext cx="7651966" cy="349990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EE7F5CF-B9F0-9544-B039-66BD21D16156}"/>
              </a:ext>
            </a:extLst>
          </p:cNvPr>
          <p:cNvSpPr txBox="1"/>
          <p:nvPr/>
        </p:nvSpPr>
        <p:spPr>
          <a:xfrm>
            <a:off x="-21342" y="6482981"/>
            <a:ext cx="1261884" cy="369332"/>
          </a:xfrm>
          <a:prstGeom prst="rect">
            <a:avLst/>
          </a:prstGeom>
          <a:noFill/>
        </p:spPr>
        <p:txBody>
          <a:bodyPr wrap="none" rtlCol="0">
            <a:spAutoFit/>
          </a:bodyPr>
          <a:lstStyle/>
          <a:p>
            <a:r>
              <a:rPr lang="en-US" dirty="0">
                <a:solidFill>
                  <a:schemeClr val="tx1">
                    <a:lumMod val="50000"/>
                    <a:lumOff val="50000"/>
                  </a:schemeClr>
                </a:solidFill>
              </a:rPr>
              <a:t>Fig </a:t>
            </a:r>
            <a:r>
              <a:rPr lang="en-US" dirty="0">
                <a:solidFill>
                  <a:schemeClr val="tx1">
                    <a:lumMod val="50000"/>
                    <a:lumOff val="50000"/>
                  </a:schemeClr>
                </a:solidFill>
                <a:hlinkClick r:id="rId4">
                  <a:extLst>
                    <a:ext uri="{A12FA001-AC4F-418D-AE19-62706E023703}">
                      <ahyp:hlinkClr xmlns:ahyp="http://schemas.microsoft.com/office/drawing/2018/hyperlinkcolor" val="tx"/>
                    </a:ext>
                  </a:extLst>
                </a:hlinkClick>
              </a:rPr>
              <a:t>source</a:t>
            </a:r>
            <a:endParaRPr lang="en-US" dirty="0">
              <a:solidFill>
                <a:schemeClr val="tx1">
                  <a:lumMod val="50000"/>
                  <a:lumOff val="50000"/>
                </a:schemeClr>
              </a:solidFill>
            </a:endParaRPr>
          </a:p>
        </p:txBody>
      </p:sp>
    </p:spTree>
    <p:extLst>
      <p:ext uri="{BB962C8B-B14F-4D97-AF65-F5344CB8AC3E}">
        <p14:creationId xmlns:p14="http://schemas.microsoft.com/office/powerpoint/2010/main" val="2115666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8BB55-7FF2-D1FC-AC11-4E5D75AA9690}"/>
              </a:ext>
            </a:extLst>
          </p:cNvPr>
          <p:cNvSpPr>
            <a:spLocks noGrp="1"/>
          </p:cNvSpPr>
          <p:nvPr>
            <p:ph type="title"/>
          </p:nvPr>
        </p:nvSpPr>
        <p:spPr/>
        <p:txBody>
          <a:bodyPr/>
          <a:lstStyle/>
          <a:p>
            <a:r>
              <a:rPr lang="en-US" dirty="0" err="1"/>
              <a:t>ReLU</a:t>
            </a:r>
            <a:r>
              <a:rPr lang="en-US" dirty="0"/>
              <a:t> (Rectified Linear Unit) activation</a:t>
            </a:r>
          </a:p>
        </p:txBody>
      </p:sp>
      <p:sp>
        <p:nvSpPr>
          <p:cNvPr id="3" name="Content Placeholder 2">
            <a:extLst>
              <a:ext uri="{FF2B5EF4-FFF2-40B4-BE49-F238E27FC236}">
                <a16:creationId xmlns:a16="http://schemas.microsoft.com/office/drawing/2014/main" id="{9E98CCC2-C312-C30D-384E-0D93552C56F9}"/>
              </a:ext>
            </a:extLst>
          </p:cNvPr>
          <p:cNvSpPr>
            <a:spLocks noGrp="1"/>
          </p:cNvSpPr>
          <p:nvPr>
            <p:ph idx="1"/>
          </p:nvPr>
        </p:nvSpPr>
        <p:spPr/>
        <p:txBody>
          <a:bodyPr>
            <a:normAutofit/>
          </a:bodyPr>
          <a:lstStyle/>
          <a:p>
            <a:r>
              <a:rPr lang="en-US" sz="2000" dirty="0"/>
              <a:t>Maps negative values to zero; others pass through</a:t>
            </a:r>
          </a:p>
          <a:p>
            <a:r>
              <a:rPr lang="en-US" sz="2000" dirty="0"/>
              <a:t>Most choice for internal layers in current deep networks</a:t>
            </a:r>
          </a:p>
          <a:p>
            <a:r>
              <a:rPr lang="en-US" sz="2000" dirty="0"/>
              <a:t>Results in sparse network activations, and all positive values have gradient of 1</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74AC7A1A-FD25-C8DB-9064-FB5E19B2E66F}"/>
                  </a:ext>
                </a:extLst>
              </p:cNvPr>
              <p:cNvSpPr txBox="1"/>
              <p:nvPr/>
            </p:nvSpPr>
            <p:spPr>
              <a:xfrm>
                <a:off x="7813592" y="3558381"/>
                <a:ext cx="3860802" cy="12926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r>
                        <m:rPr>
                          <m:sty m:val="p"/>
                        </m:rPr>
                        <a:rPr lang="en-US" sz="2800" b="0" i="0" smtClean="0">
                          <a:latin typeface="Cambria Math" panose="02040503050406030204" pitchFamily="18" charset="0"/>
                        </a:rPr>
                        <m:t>max</m:t>
                      </m:r>
                      <m:r>
                        <a:rPr lang="en-US" sz="2800" b="0" i="1" smtClean="0">
                          <a:latin typeface="Cambria Math" panose="02040503050406030204" pitchFamily="18" charset="0"/>
                        </a:rPr>
                        <m:t>⁡(0, </m:t>
                      </m:r>
                      <m:r>
                        <a:rPr lang="en-US" sz="2800" b="0" i="1" smtClean="0">
                          <a:latin typeface="Cambria Math" panose="02040503050406030204" pitchFamily="18" charset="0"/>
                        </a:rPr>
                        <m:t>𝑥</m:t>
                      </m:r>
                      <m:r>
                        <a:rPr lang="en-US" sz="2800" b="0" i="1" smtClean="0">
                          <a:latin typeface="Cambria Math" panose="02040503050406030204" pitchFamily="18" charset="0"/>
                        </a:rPr>
                        <m:t>)</m:t>
                      </m:r>
                    </m:oMath>
                  </m:oMathPara>
                </a14:m>
                <a:endParaRPr lang="en-US" sz="2800" b="0" dirty="0"/>
              </a:p>
              <a:p>
                <a:endParaRPr lang="en-US" sz="2800" b="0" dirty="0"/>
              </a:p>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𝑓</m:t>
                      </m:r>
                      <m:r>
                        <a:rPr lang="en-US" sz="2800" b="0" i="1" smtClean="0">
                          <a:latin typeface="Cambria Math" panose="02040503050406030204" pitchFamily="18" charset="0"/>
                        </a:rPr>
                        <m:t>′</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𝑥</m:t>
                          </m:r>
                        </m:e>
                      </m:d>
                      <m:r>
                        <a:rPr lang="en-US" sz="2800" b="0" i="1" smtClean="0">
                          <a:latin typeface="Cambria Math" panose="02040503050406030204" pitchFamily="18" charset="0"/>
                        </a:rPr>
                        <m:t>=</m:t>
                      </m:r>
                      <m:r>
                        <a:rPr lang="en-US" sz="2800" b="0" i="1" smtClean="0">
                          <a:latin typeface="Cambria Math" panose="02040503050406030204" pitchFamily="18" charset="0"/>
                        </a:rPr>
                        <m:t>𝛿</m:t>
                      </m:r>
                      <m:r>
                        <a:rPr lang="en-US" sz="2800" b="0" i="1" smtClean="0">
                          <a:latin typeface="Cambria Math" panose="02040503050406030204" pitchFamily="18" charset="0"/>
                        </a:rPr>
                        <m:t>(</m:t>
                      </m:r>
                      <m:r>
                        <a:rPr lang="en-US" sz="2800" b="0" i="1" smtClean="0">
                          <a:latin typeface="Cambria Math" panose="02040503050406030204" pitchFamily="18" charset="0"/>
                        </a:rPr>
                        <m:t>𝑥</m:t>
                      </m:r>
                      <m:r>
                        <a:rPr lang="en-US" sz="2800" b="0" i="1" smtClean="0">
                          <a:latin typeface="Cambria Math" panose="02040503050406030204" pitchFamily="18" charset="0"/>
                        </a:rPr>
                        <m:t>&gt;0)</m:t>
                      </m:r>
                    </m:oMath>
                  </m:oMathPara>
                </a14:m>
                <a:endParaRPr lang="en-US" sz="2800" dirty="0"/>
              </a:p>
            </p:txBody>
          </p:sp>
        </mc:Choice>
        <mc:Fallback>
          <p:sp>
            <p:nvSpPr>
              <p:cNvPr id="5" name="TextBox 4">
                <a:extLst>
                  <a:ext uri="{FF2B5EF4-FFF2-40B4-BE49-F238E27FC236}">
                    <a16:creationId xmlns:a16="http://schemas.microsoft.com/office/drawing/2014/main" id="{74AC7A1A-FD25-C8DB-9064-FB5E19B2E66F}"/>
                  </a:ext>
                </a:extLst>
              </p:cNvPr>
              <p:cNvSpPr txBox="1">
                <a:spLocks noRot="1" noChangeAspect="1" noMove="1" noResize="1" noEditPoints="1" noAdjustHandles="1" noChangeArrowheads="1" noChangeShapeType="1" noTextEdit="1"/>
              </p:cNvSpPr>
              <p:nvPr/>
            </p:nvSpPr>
            <p:spPr>
              <a:xfrm>
                <a:off x="7813592" y="3558381"/>
                <a:ext cx="3860802" cy="1292662"/>
              </a:xfrm>
              <a:prstGeom prst="rect">
                <a:avLst/>
              </a:prstGeom>
              <a:blipFill>
                <a:blip r:embed="rId2"/>
                <a:stretch>
                  <a:fillRect/>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CEE7F5CF-B9F0-9544-B039-66BD21D16156}"/>
              </a:ext>
            </a:extLst>
          </p:cNvPr>
          <p:cNvSpPr txBox="1"/>
          <p:nvPr/>
        </p:nvSpPr>
        <p:spPr>
          <a:xfrm>
            <a:off x="-21342" y="6482981"/>
            <a:ext cx="1261884" cy="369332"/>
          </a:xfrm>
          <a:prstGeom prst="rect">
            <a:avLst/>
          </a:prstGeom>
          <a:noFill/>
        </p:spPr>
        <p:txBody>
          <a:bodyPr wrap="none" rtlCol="0">
            <a:spAutoFit/>
          </a:bodyPr>
          <a:lstStyle/>
          <a:p>
            <a:r>
              <a:rPr lang="en-US" dirty="0">
                <a:solidFill>
                  <a:schemeClr val="tx1">
                    <a:lumMod val="50000"/>
                    <a:lumOff val="50000"/>
                  </a:schemeClr>
                </a:solidFill>
              </a:rPr>
              <a:t>Fig </a:t>
            </a:r>
            <a:r>
              <a:rPr lang="en-US" dirty="0">
                <a:solidFill>
                  <a:schemeClr val="tx1">
                    <a:lumMod val="50000"/>
                    <a:lumOff val="50000"/>
                  </a:schemeClr>
                </a:solidFill>
                <a:hlinkClick r:id="rId3">
                  <a:extLst>
                    <a:ext uri="{A12FA001-AC4F-418D-AE19-62706E023703}">
                      <ahyp:hlinkClr xmlns:ahyp="http://schemas.microsoft.com/office/drawing/2018/hyperlinkcolor" val="tx"/>
                    </a:ext>
                  </a:extLst>
                </a:hlinkClick>
              </a:rPr>
              <a:t>source</a:t>
            </a:r>
            <a:endParaRPr lang="en-US" dirty="0">
              <a:solidFill>
                <a:schemeClr val="tx1">
                  <a:lumMod val="50000"/>
                  <a:lumOff val="50000"/>
                </a:schemeClr>
              </a:solidFill>
            </a:endParaRPr>
          </a:p>
        </p:txBody>
      </p:sp>
      <p:pic>
        <p:nvPicPr>
          <p:cNvPr id="4" name="Picture 4">
            <a:extLst>
              <a:ext uri="{FF2B5EF4-FFF2-40B4-BE49-F238E27FC236}">
                <a16:creationId xmlns:a16="http://schemas.microsoft.com/office/drawing/2014/main" id="{AD316B77-FA0F-A683-7643-0B16A94E82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4605"/>
          <a:stretch/>
        </p:blipFill>
        <p:spPr bwMode="auto">
          <a:xfrm>
            <a:off x="280882" y="2727823"/>
            <a:ext cx="7532710" cy="3455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2236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BECE8-DFEE-5450-BB23-13B8CB2DEF9C}"/>
              </a:ext>
            </a:extLst>
          </p:cNvPr>
          <p:cNvSpPr>
            <a:spLocks noGrp="1"/>
          </p:cNvSpPr>
          <p:nvPr>
            <p:ph type="title"/>
          </p:nvPr>
        </p:nvSpPr>
        <p:spPr/>
        <p:txBody>
          <a:bodyPr/>
          <a:lstStyle/>
          <a:p>
            <a:r>
              <a:rPr lang="en-US" dirty="0"/>
              <a:t>MLP Architectures: Hidden Layers and Nodes</a:t>
            </a:r>
          </a:p>
        </p:txBody>
      </p:sp>
      <p:sp>
        <p:nvSpPr>
          <p:cNvPr id="3" name="Content Placeholder 2">
            <a:extLst>
              <a:ext uri="{FF2B5EF4-FFF2-40B4-BE49-F238E27FC236}">
                <a16:creationId xmlns:a16="http://schemas.microsoft.com/office/drawing/2014/main" id="{E04D9388-EE3D-5E07-6142-C2C5CD158BDA}"/>
              </a:ext>
            </a:extLst>
          </p:cNvPr>
          <p:cNvSpPr>
            <a:spLocks noGrp="1"/>
          </p:cNvSpPr>
          <p:nvPr>
            <p:ph idx="1"/>
          </p:nvPr>
        </p:nvSpPr>
        <p:spPr/>
        <p:txBody>
          <a:bodyPr>
            <a:normAutofit fontScale="70000" lnSpcReduction="20000"/>
          </a:bodyPr>
          <a:lstStyle/>
          <a:p>
            <a:endParaRPr lang="en-US" dirty="0"/>
          </a:p>
          <a:p>
            <a:r>
              <a:rPr lang="en-US" dirty="0"/>
              <a:t>Number of internal (“hidden”) layers</a:t>
            </a:r>
          </a:p>
          <a:p>
            <a:pPr lvl="1"/>
            <a:r>
              <a:rPr lang="en-US" dirty="0"/>
              <a:t>Without hidden layers, neural networks (a.k.a. perceptron or linear logistic regressor) can fit linear decision boundaries</a:t>
            </a:r>
          </a:p>
          <a:p>
            <a:pPr lvl="1"/>
            <a:r>
              <a:rPr lang="en-US" dirty="0"/>
              <a:t>With enough nodes in one hidden layer, any Boolean function can be fit but the number of nodes required grows exponentially in the worst case (because the nodes can enumerate all joint combinations)</a:t>
            </a:r>
          </a:p>
          <a:p>
            <a:pPr lvl="1"/>
            <a:r>
              <a:rPr lang="en-US" dirty="0"/>
              <a:t>Every bounded continuous function can be approximated with one hidden sigmoid layer and one linear output layer</a:t>
            </a:r>
          </a:p>
          <a:p>
            <a:pPr lvl="1"/>
            <a:r>
              <a:rPr lang="en-US" dirty="0"/>
              <a:t>Any function can be approximated to arbitrary accuracy by a network with two hidden layers with sigmoid activation (</a:t>
            </a:r>
            <a:r>
              <a:rPr lang="en-US" dirty="0" err="1"/>
              <a:t>Cybenko</a:t>
            </a:r>
            <a:r>
              <a:rPr lang="en-US" dirty="0"/>
              <a:t> 1988)</a:t>
            </a:r>
          </a:p>
          <a:p>
            <a:pPr lvl="1"/>
            <a:r>
              <a:rPr lang="en-US" dirty="0"/>
              <a:t>Does it ever make sense to have more than two internal layers? </a:t>
            </a:r>
            <a:endParaRPr lang="en-US" b="1" dirty="0">
              <a:solidFill>
                <a:srgbClr val="FF0000"/>
              </a:solidFill>
            </a:endParaRPr>
          </a:p>
          <a:p>
            <a:pPr marL="457200" lvl="1" indent="0">
              <a:buNone/>
            </a:pPr>
            <a:endParaRPr lang="en-US" dirty="0"/>
          </a:p>
          <a:p>
            <a:r>
              <a:rPr lang="en-US" dirty="0"/>
              <a:t>Number of nodes per hidden layer (often called the “width”)</a:t>
            </a:r>
          </a:p>
          <a:p>
            <a:pPr lvl="1"/>
            <a:r>
              <a:rPr lang="en-US" dirty="0"/>
              <a:t>More nodes means more representational power and more parameters</a:t>
            </a:r>
          </a:p>
          <a:p>
            <a:endParaRPr lang="en-US" dirty="0"/>
          </a:p>
          <a:p>
            <a:r>
              <a:rPr lang="en-US" dirty="0"/>
              <a:t>Each layer has an activation function</a:t>
            </a:r>
          </a:p>
          <a:p>
            <a:endParaRPr lang="en-US" dirty="0"/>
          </a:p>
        </p:txBody>
      </p:sp>
    </p:spTree>
    <p:extLst>
      <p:ext uri="{BB962C8B-B14F-4D97-AF65-F5344CB8AC3E}">
        <p14:creationId xmlns:p14="http://schemas.microsoft.com/office/powerpoint/2010/main" val="2519815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11F9A-140A-650E-01CF-1E97015E2730}"/>
              </a:ext>
            </a:extLst>
          </p:cNvPr>
          <p:cNvSpPr>
            <a:spLocks noGrp="1"/>
          </p:cNvSpPr>
          <p:nvPr>
            <p:ph type="title"/>
          </p:nvPr>
        </p:nvSpPr>
        <p:spPr/>
        <p:txBody>
          <a:bodyPr/>
          <a:lstStyle/>
          <a:p>
            <a:r>
              <a:rPr lang="en-US" dirty="0"/>
              <a:t>Application Example: Backgammon (1992)</a:t>
            </a:r>
          </a:p>
        </p:txBody>
      </p:sp>
      <p:sp>
        <p:nvSpPr>
          <p:cNvPr id="3" name="Content Placeholder 2">
            <a:extLst>
              <a:ext uri="{FF2B5EF4-FFF2-40B4-BE49-F238E27FC236}">
                <a16:creationId xmlns:a16="http://schemas.microsoft.com/office/drawing/2014/main" id="{5645D4C5-CD23-3D05-33EC-9649B4A45F67}"/>
              </a:ext>
            </a:extLst>
          </p:cNvPr>
          <p:cNvSpPr>
            <a:spLocks noGrp="1"/>
          </p:cNvSpPr>
          <p:nvPr>
            <p:ph idx="1"/>
          </p:nvPr>
        </p:nvSpPr>
        <p:spPr>
          <a:xfrm>
            <a:off x="427387" y="952500"/>
            <a:ext cx="4648200" cy="3026816"/>
          </a:xfrm>
        </p:spPr>
        <p:txBody>
          <a:bodyPr>
            <a:normAutofit fontScale="62500" lnSpcReduction="20000"/>
          </a:bodyPr>
          <a:lstStyle/>
          <a:p>
            <a:r>
              <a:rPr lang="en-US" dirty="0"/>
              <a:t>198 inputs: how many pieces on each space</a:t>
            </a:r>
          </a:p>
          <a:p>
            <a:pPr lvl="1"/>
            <a:r>
              <a:rPr lang="en-US" dirty="0"/>
              <a:t>Later versions had expert-defined features</a:t>
            </a:r>
          </a:p>
          <a:p>
            <a:r>
              <a:rPr lang="en-US" dirty="0"/>
              <a:t>1 internal FC layer with sigmoid activation</a:t>
            </a:r>
          </a:p>
          <a:p>
            <a:r>
              <a:rPr lang="en-US" dirty="0"/>
              <a:t>Reinforcement learning: reward is evaluation of game position or result</a:t>
            </a:r>
          </a:p>
          <a:p>
            <a:r>
              <a:rPr lang="en-US" dirty="0"/>
              <a:t>Network competed well with world experts, demonstrating power of ML</a:t>
            </a:r>
          </a:p>
        </p:txBody>
      </p:sp>
      <p:pic>
        <p:nvPicPr>
          <p:cNvPr id="7172" name="Picture 4">
            <a:extLst>
              <a:ext uri="{FF2B5EF4-FFF2-40B4-BE49-F238E27FC236}">
                <a16:creationId xmlns:a16="http://schemas.microsoft.com/office/drawing/2014/main" id="{2A2208E8-1E12-8060-F76C-7B86E5BB1A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800" y="863648"/>
            <a:ext cx="4970812" cy="2775757"/>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2EFFFBAC-D823-3002-D1CF-FE616480A4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8916" y="3940079"/>
            <a:ext cx="4343400" cy="2488148"/>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277BFF63-B4E0-AF46-75A5-0D630840AD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203" y="3979316"/>
            <a:ext cx="4752975" cy="27908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2039AA-19DB-CFB5-D732-87C5B098226B}"/>
              </a:ext>
            </a:extLst>
          </p:cNvPr>
          <p:cNvSpPr txBox="1"/>
          <p:nvPr/>
        </p:nvSpPr>
        <p:spPr>
          <a:xfrm>
            <a:off x="5896673" y="6488668"/>
            <a:ext cx="4455066" cy="369332"/>
          </a:xfrm>
          <a:prstGeom prst="rect">
            <a:avLst/>
          </a:prstGeom>
          <a:noFill/>
        </p:spPr>
        <p:txBody>
          <a:bodyPr wrap="none" rtlCol="0">
            <a:spAutoFit/>
          </a:bodyPr>
          <a:lstStyle/>
          <a:p>
            <a:r>
              <a:rPr lang="en-US" dirty="0">
                <a:solidFill>
                  <a:schemeClr val="tx1">
                    <a:lumMod val="50000"/>
                    <a:lumOff val="50000"/>
                  </a:schemeClr>
                </a:solidFill>
                <a:hlinkClick r:id="rId5">
                  <a:extLst>
                    <a:ext uri="{A12FA001-AC4F-418D-AE19-62706E023703}">
                      <ahyp:hlinkClr xmlns:ahyp="http://schemas.microsoft.com/office/drawing/2018/hyperlinkcolor" val="tx"/>
                    </a:ext>
                  </a:extLst>
                </a:hlinkClick>
              </a:rPr>
              <a:t>https://en.wikipedia.org/wiki/TD-Gammon</a:t>
            </a:r>
            <a:r>
              <a:rPr lang="en-US" dirty="0">
                <a:solidFill>
                  <a:schemeClr val="tx1">
                    <a:lumMod val="50000"/>
                    <a:lumOff val="50000"/>
                  </a:schemeClr>
                </a:solidFill>
              </a:rPr>
              <a:t> </a:t>
            </a:r>
          </a:p>
        </p:txBody>
      </p:sp>
      <p:sp>
        <p:nvSpPr>
          <p:cNvPr id="6" name="TextBox 5">
            <a:extLst>
              <a:ext uri="{FF2B5EF4-FFF2-40B4-BE49-F238E27FC236}">
                <a16:creationId xmlns:a16="http://schemas.microsoft.com/office/drawing/2014/main" id="{01F569B0-D658-FA87-AB19-5526630C4488}"/>
              </a:ext>
            </a:extLst>
          </p:cNvPr>
          <p:cNvSpPr txBox="1"/>
          <p:nvPr/>
        </p:nvSpPr>
        <p:spPr>
          <a:xfrm>
            <a:off x="10472195" y="6488668"/>
            <a:ext cx="1470337" cy="369332"/>
          </a:xfrm>
          <a:prstGeom prst="rect">
            <a:avLst/>
          </a:prstGeom>
          <a:noFill/>
        </p:spPr>
        <p:txBody>
          <a:bodyPr wrap="square">
            <a:spAutoFit/>
          </a:bodyPr>
          <a:lstStyle/>
          <a:p>
            <a:r>
              <a:rPr lang="en-US" dirty="0">
                <a:solidFill>
                  <a:schemeClr val="tx1">
                    <a:lumMod val="50000"/>
                    <a:lumOff val="50000"/>
                  </a:schemeClr>
                </a:solidFill>
              </a:rPr>
              <a:t>Fig </a:t>
            </a:r>
            <a:r>
              <a:rPr lang="en-US" dirty="0">
                <a:solidFill>
                  <a:schemeClr val="tx1">
                    <a:lumMod val="50000"/>
                    <a:lumOff val="50000"/>
                  </a:schemeClr>
                </a:solidFill>
                <a:hlinkClick r:id="rId6">
                  <a:extLst>
                    <a:ext uri="{A12FA001-AC4F-418D-AE19-62706E023703}">
                      <ahyp:hlinkClr xmlns:ahyp="http://schemas.microsoft.com/office/drawing/2018/hyperlinkcolor" val="tx"/>
                    </a:ext>
                  </a:extLst>
                </a:hlinkClick>
              </a:rPr>
              <a:t>source</a:t>
            </a:r>
            <a:endParaRPr lang="en-US" dirty="0">
              <a:solidFill>
                <a:schemeClr val="tx1">
                  <a:lumMod val="50000"/>
                  <a:lumOff val="50000"/>
                </a:schemeClr>
              </a:solidFill>
            </a:endParaRPr>
          </a:p>
        </p:txBody>
      </p:sp>
    </p:spTree>
    <p:extLst>
      <p:ext uri="{BB962C8B-B14F-4D97-AF65-F5344CB8AC3E}">
        <p14:creationId xmlns:p14="http://schemas.microsoft.com/office/powerpoint/2010/main" val="642772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B3FD-82ED-4FF9-AB7B-A401CCD05557}"/>
              </a:ext>
            </a:extLst>
          </p:cNvPr>
          <p:cNvSpPr>
            <a:spLocks noGrp="1"/>
          </p:cNvSpPr>
          <p:nvPr>
            <p:ph type="title"/>
          </p:nvPr>
        </p:nvSpPr>
        <p:spPr/>
        <p:txBody>
          <a:bodyPr/>
          <a:lstStyle/>
          <a:p>
            <a:r>
              <a:rPr lang="en-US" dirty="0"/>
              <a:t>Back-propagation: network example</a:t>
            </a:r>
          </a:p>
        </p:txBody>
      </p:sp>
      <p:sp>
        <p:nvSpPr>
          <p:cNvPr id="3" name="Content Placeholder 2">
            <a:extLst>
              <a:ext uri="{FF2B5EF4-FFF2-40B4-BE49-F238E27FC236}">
                <a16:creationId xmlns:a16="http://schemas.microsoft.com/office/drawing/2014/main" id="{264F1FF0-5513-601B-8CB5-2E52739E694F}"/>
              </a:ext>
            </a:extLst>
          </p:cNvPr>
          <p:cNvSpPr>
            <a:spLocks noGrp="1"/>
          </p:cNvSpPr>
          <p:nvPr>
            <p:ph idx="1"/>
          </p:nvPr>
        </p:nvSpPr>
        <p:spPr>
          <a:xfrm>
            <a:off x="4419600" y="1154185"/>
            <a:ext cx="6477000" cy="1676400"/>
          </a:xfrm>
        </p:spPr>
        <p:txBody>
          <a:bodyPr>
            <a:normAutofit fontScale="62500" lnSpcReduction="20000"/>
          </a:bodyPr>
          <a:lstStyle/>
          <a:p>
            <a:pPr marL="0" indent="0">
              <a:buNone/>
            </a:pPr>
            <a:r>
              <a:rPr lang="en-US" dirty="0"/>
              <a:t>Consider this simple network</a:t>
            </a:r>
          </a:p>
          <a:p>
            <a:pPr>
              <a:buFont typeface="Arial" panose="020B0604020202020204" pitchFamily="34" charset="0"/>
              <a:buChar char="•"/>
            </a:pPr>
            <a:r>
              <a:rPr lang="en-US" dirty="0"/>
              <a:t>Two inputs</a:t>
            </a:r>
          </a:p>
          <a:p>
            <a:pPr>
              <a:buFont typeface="Arial" panose="020B0604020202020204" pitchFamily="34" charset="0"/>
              <a:buChar char="•"/>
            </a:pPr>
            <a:r>
              <a:rPr lang="en-US" dirty="0"/>
              <a:t>Two nodes in hidden layer</a:t>
            </a:r>
          </a:p>
          <a:p>
            <a:pPr>
              <a:buFont typeface="Arial" panose="020B0604020202020204" pitchFamily="34" charset="0"/>
              <a:buChar char="•"/>
            </a:pPr>
            <a:r>
              <a:rPr lang="en-US" dirty="0"/>
              <a:t>One output</a:t>
            </a:r>
          </a:p>
          <a:p>
            <a:pPr>
              <a:buFont typeface="Arial" panose="020B0604020202020204" pitchFamily="34" charset="0"/>
              <a:buChar char="•"/>
            </a:pPr>
            <a:r>
              <a:rPr lang="en-US" dirty="0"/>
              <a:t>For now, linear activation</a:t>
            </a:r>
          </a:p>
        </p:txBody>
      </p:sp>
      <p:pic>
        <p:nvPicPr>
          <p:cNvPr id="5" name="Picture 4">
            <a:extLst>
              <a:ext uri="{FF2B5EF4-FFF2-40B4-BE49-F238E27FC236}">
                <a16:creationId xmlns:a16="http://schemas.microsoft.com/office/drawing/2014/main" id="{634B7508-0E68-09EB-98B0-06FF852A2A8E}"/>
              </a:ext>
            </a:extLst>
          </p:cNvPr>
          <p:cNvPicPr>
            <a:picLocks noChangeAspect="1"/>
          </p:cNvPicPr>
          <p:nvPr/>
        </p:nvPicPr>
        <p:blipFill>
          <a:blip r:embed="rId2"/>
          <a:stretch>
            <a:fillRect/>
          </a:stretch>
        </p:blipFill>
        <p:spPr>
          <a:xfrm>
            <a:off x="304800" y="914400"/>
            <a:ext cx="3926048" cy="2155971"/>
          </a:xfrm>
          <a:prstGeom prst="rect">
            <a:avLst/>
          </a:prstGeom>
        </p:spPr>
      </p:pic>
      <p:pic>
        <p:nvPicPr>
          <p:cNvPr id="7" name="Picture 6">
            <a:extLst>
              <a:ext uri="{FF2B5EF4-FFF2-40B4-BE49-F238E27FC236}">
                <a16:creationId xmlns:a16="http://schemas.microsoft.com/office/drawing/2014/main" id="{F1FBF83E-D854-338C-CF9A-18F7F29A7694}"/>
              </a:ext>
            </a:extLst>
          </p:cNvPr>
          <p:cNvPicPr>
            <a:picLocks noChangeAspect="1"/>
          </p:cNvPicPr>
          <p:nvPr/>
        </p:nvPicPr>
        <p:blipFill>
          <a:blip r:embed="rId3"/>
          <a:stretch>
            <a:fillRect/>
          </a:stretch>
        </p:blipFill>
        <p:spPr>
          <a:xfrm>
            <a:off x="354842" y="3429000"/>
            <a:ext cx="6750093" cy="3019243"/>
          </a:xfrm>
          <a:prstGeom prst="rect">
            <a:avLst/>
          </a:prstGeom>
        </p:spPr>
      </p:pic>
      <p:sp>
        <p:nvSpPr>
          <p:cNvPr id="8" name="TextBox 7">
            <a:extLst>
              <a:ext uri="{FF2B5EF4-FFF2-40B4-BE49-F238E27FC236}">
                <a16:creationId xmlns:a16="http://schemas.microsoft.com/office/drawing/2014/main" id="{BBF89E83-2AE8-91C3-B6C5-DF47AA26C3BB}"/>
              </a:ext>
            </a:extLst>
          </p:cNvPr>
          <p:cNvSpPr txBox="1"/>
          <p:nvPr/>
        </p:nvSpPr>
        <p:spPr>
          <a:xfrm>
            <a:off x="6934200" y="4027416"/>
            <a:ext cx="4480714" cy="369332"/>
          </a:xfrm>
          <a:prstGeom prst="rect">
            <a:avLst/>
          </a:prstGeom>
          <a:noFill/>
        </p:spPr>
        <p:txBody>
          <a:bodyPr wrap="none" rtlCol="0">
            <a:spAutoFit/>
          </a:bodyPr>
          <a:lstStyle/>
          <a:p>
            <a:r>
              <a:rPr lang="en-US" dirty="0"/>
              <a:t>Output is a weighted sum of middle nodes</a:t>
            </a:r>
          </a:p>
        </p:txBody>
      </p:sp>
      <p:sp>
        <p:nvSpPr>
          <p:cNvPr id="9" name="TextBox 8">
            <a:extLst>
              <a:ext uri="{FF2B5EF4-FFF2-40B4-BE49-F238E27FC236}">
                <a16:creationId xmlns:a16="http://schemas.microsoft.com/office/drawing/2014/main" id="{344355AA-C70E-6403-5B70-D3092E20ACBB}"/>
              </a:ext>
            </a:extLst>
          </p:cNvPr>
          <p:cNvSpPr txBox="1"/>
          <p:nvPr/>
        </p:nvSpPr>
        <p:spPr>
          <a:xfrm>
            <a:off x="6705600" y="5237829"/>
            <a:ext cx="4878259" cy="369332"/>
          </a:xfrm>
          <a:prstGeom prst="rect">
            <a:avLst/>
          </a:prstGeom>
          <a:noFill/>
        </p:spPr>
        <p:txBody>
          <a:bodyPr wrap="none" rtlCol="0">
            <a:spAutoFit/>
          </a:bodyPr>
          <a:lstStyle/>
          <a:p>
            <a:r>
              <a:rPr lang="en-US" dirty="0"/>
              <a:t>Each middle node is a weighted sum of inputs</a:t>
            </a:r>
          </a:p>
        </p:txBody>
      </p:sp>
      <p:sp>
        <p:nvSpPr>
          <p:cNvPr id="10" name="TextBox 9">
            <a:extLst>
              <a:ext uri="{FF2B5EF4-FFF2-40B4-BE49-F238E27FC236}">
                <a16:creationId xmlns:a16="http://schemas.microsoft.com/office/drawing/2014/main" id="{F04D9EF3-C409-BB5A-326D-7565E1ADBE9D}"/>
              </a:ext>
            </a:extLst>
          </p:cNvPr>
          <p:cNvSpPr txBox="1"/>
          <p:nvPr/>
        </p:nvSpPr>
        <p:spPr>
          <a:xfrm>
            <a:off x="7391400" y="6020911"/>
            <a:ext cx="3249608" cy="369332"/>
          </a:xfrm>
          <a:prstGeom prst="rect">
            <a:avLst/>
          </a:prstGeom>
          <a:noFill/>
        </p:spPr>
        <p:txBody>
          <a:bodyPr wrap="none" rtlCol="0">
            <a:spAutoFit/>
          </a:bodyPr>
          <a:lstStyle/>
          <a:p>
            <a:r>
              <a:rPr lang="en-US" dirty="0"/>
              <a:t>Error function is squared error</a:t>
            </a:r>
          </a:p>
        </p:txBody>
      </p:sp>
    </p:spTree>
    <p:extLst>
      <p:ext uri="{BB962C8B-B14F-4D97-AF65-F5344CB8AC3E}">
        <p14:creationId xmlns:p14="http://schemas.microsoft.com/office/powerpoint/2010/main" val="909183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B3FD-82ED-4FF9-AB7B-A401CCD05557}"/>
              </a:ext>
            </a:extLst>
          </p:cNvPr>
          <p:cNvSpPr>
            <a:spLocks noGrp="1"/>
          </p:cNvSpPr>
          <p:nvPr>
            <p:ph type="title"/>
          </p:nvPr>
        </p:nvSpPr>
        <p:spPr/>
        <p:txBody>
          <a:bodyPr/>
          <a:lstStyle/>
          <a:p>
            <a:r>
              <a:rPr lang="en-US" dirty="0"/>
              <a:t>Back-propagation: output weights</a:t>
            </a:r>
          </a:p>
        </p:txBody>
      </p:sp>
      <p:pic>
        <p:nvPicPr>
          <p:cNvPr id="5" name="Picture 4">
            <a:extLst>
              <a:ext uri="{FF2B5EF4-FFF2-40B4-BE49-F238E27FC236}">
                <a16:creationId xmlns:a16="http://schemas.microsoft.com/office/drawing/2014/main" id="{634B7508-0E68-09EB-98B0-06FF852A2A8E}"/>
              </a:ext>
            </a:extLst>
          </p:cNvPr>
          <p:cNvPicPr>
            <a:picLocks noChangeAspect="1"/>
          </p:cNvPicPr>
          <p:nvPr/>
        </p:nvPicPr>
        <p:blipFill>
          <a:blip r:embed="rId2"/>
          <a:stretch>
            <a:fillRect/>
          </a:stretch>
        </p:blipFill>
        <p:spPr>
          <a:xfrm>
            <a:off x="304800" y="914400"/>
            <a:ext cx="3926048" cy="2155971"/>
          </a:xfrm>
          <a:prstGeom prst="rect">
            <a:avLst/>
          </a:prstGeom>
        </p:spPr>
      </p:pic>
      <p:pic>
        <p:nvPicPr>
          <p:cNvPr id="7" name="Picture 6">
            <a:extLst>
              <a:ext uri="{FF2B5EF4-FFF2-40B4-BE49-F238E27FC236}">
                <a16:creationId xmlns:a16="http://schemas.microsoft.com/office/drawing/2014/main" id="{F1FBF83E-D854-338C-CF9A-18F7F29A7694}"/>
              </a:ext>
            </a:extLst>
          </p:cNvPr>
          <p:cNvPicPr>
            <a:picLocks noChangeAspect="1"/>
          </p:cNvPicPr>
          <p:nvPr/>
        </p:nvPicPr>
        <p:blipFill>
          <a:blip r:embed="rId3"/>
          <a:stretch>
            <a:fillRect/>
          </a:stretch>
        </p:blipFill>
        <p:spPr>
          <a:xfrm>
            <a:off x="3769017" y="1190824"/>
            <a:ext cx="4217158" cy="1886289"/>
          </a:xfrm>
          <a:prstGeom prst="rect">
            <a:avLst/>
          </a:prstGeom>
        </p:spPr>
      </p:pic>
      <p:grpSp>
        <p:nvGrpSpPr>
          <p:cNvPr id="13" name="Group 12">
            <a:extLst>
              <a:ext uri="{FF2B5EF4-FFF2-40B4-BE49-F238E27FC236}">
                <a16:creationId xmlns:a16="http://schemas.microsoft.com/office/drawing/2014/main" id="{BA8FB474-8D2E-3527-398E-8BD583492C73}"/>
              </a:ext>
            </a:extLst>
          </p:cNvPr>
          <p:cNvGrpSpPr/>
          <p:nvPr/>
        </p:nvGrpSpPr>
        <p:grpSpPr>
          <a:xfrm>
            <a:off x="304800" y="4267200"/>
            <a:ext cx="7516536" cy="2038525"/>
            <a:chOff x="1676400" y="3429000"/>
            <a:chExt cx="7516536" cy="2038525"/>
          </a:xfrm>
        </p:grpSpPr>
        <p:pic>
          <p:nvPicPr>
            <p:cNvPr id="11" name="Picture 10">
              <a:extLst>
                <a:ext uri="{FF2B5EF4-FFF2-40B4-BE49-F238E27FC236}">
                  <a16:creationId xmlns:a16="http://schemas.microsoft.com/office/drawing/2014/main" id="{E4A818CA-1E4F-8E9D-1923-A2652412E616}"/>
                </a:ext>
              </a:extLst>
            </p:cNvPr>
            <p:cNvPicPr>
              <a:picLocks noChangeAspect="1"/>
            </p:cNvPicPr>
            <p:nvPr/>
          </p:nvPicPr>
          <p:blipFill>
            <a:blip r:embed="rId4"/>
            <a:stretch>
              <a:fillRect/>
            </a:stretch>
          </p:blipFill>
          <p:spPr>
            <a:xfrm>
              <a:off x="1676400" y="3429000"/>
              <a:ext cx="7516536" cy="2038525"/>
            </a:xfrm>
            <a:prstGeom prst="rect">
              <a:avLst/>
            </a:prstGeom>
          </p:spPr>
        </p:pic>
        <p:sp>
          <p:nvSpPr>
            <p:cNvPr id="12" name="Rectangle 11">
              <a:extLst>
                <a:ext uri="{FF2B5EF4-FFF2-40B4-BE49-F238E27FC236}">
                  <a16:creationId xmlns:a16="http://schemas.microsoft.com/office/drawing/2014/main" id="{F1943A93-CBD8-8277-C287-C4CD0B5CF66F}"/>
                </a:ext>
              </a:extLst>
            </p:cNvPr>
            <p:cNvSpPr/>
            <p:nvPr/>
          </p:nvSpPr>
          <p:spPr>
            <a:xfrm>
              <a:off x="4876800" y="3429000"/>
              <a:ext cx="4217158"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D0A04455-7C40-FF9F-990D-ED82A18479F5}"/>
              </a:ext>
            </a:extLst>
          </p:cNvPr>
          <p:cNvPicPr>
            <a:picLocks noChangeAspect="1"/>
          </p:cNvPicPr>
          <p:nvPr/>
        </p:nvPicPr>
        <p:blipFill>
          <a:blip r:embed="rId5"/>
          <a:stretch>
            <a:fillRect/>
          </a:stretch>
        </p:blipFill>
        <p:spPr>
          <a:xfrm>
            <a:off x="8446336" y="1195373"/>
            <a:ext cx="3154261" cy="1988191"/>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C5F0813-3571-AD80-2BA1-C64CE736E4BD}"/>
                  </a:ext>
                </a:extLst>
              </p:cNvPr>
              <p:cNvSpPr txBox="1"/>
              <p:nvPr/>
            </p:nvSpPr>
            <p:spPr>
              <a:xfrm>
                <a:off x="8005509" y="4640131"/>
                <a:ext cx="3402842" cy="646331"/>
              </a:xfrm>
              <a:prstGeom prst="rect">
                <a:avLst/>
              </a:prstGeom>
              <a:noFill/>
            </p:spPr>
            <p:txBody>
              <a:bodyPr wrap="square" rtlCol="0">
                <a:spAutoFit/>
              </a:bodyPr>
              <a:lstStyle/>
              <a:p>
                <a:r>
                  <a:rPr lang="en-US" dirty="0"/>
                  <a:t>Apply chain rule to solve for error gradient </a:t>
                </a:r>
                <a:r>
                  <a:rPr lang="en-US" dirty="0" err="1"/>
                  <a:t>wrt</a:t>
                </a:r>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35</m:t>
                        </m:r>
                      </m:sub>
                    </m:sSub>
                  </m:oMath>
                </a14:m>
                <a:endParaRPr lang="en-US" dirty="0"/>
              </a:p>
            </p:txBody>
          </p:sp>
        </mc:Choice>
        <mc:Fallback xmlns="">
          <p:sp>
            <p:nvSpPr>
              <p:cNvPr id="16" name="TextBox 15">
                <a:extLst>
                  <a:ext uri="{FF2B5EF4-FFF2-40B4-BE49-F238E27FC236}">
                    <a16:creationId xmlns:a16="http://schemas.microsoft.com/office/drawing/2014/main" id="{7C5F0813-3571-AD80-2BA1-C64CE736E4BD}"/>
                  </a:ext>
                </a:extLst>
              </p:cNvPr>
              <p:cNvSpPr txBox="1">
                <a:spLocks noRot="1" noChangeAspect="1" noMove="1" noResize="1" noEditPoints="1" noAdjustHandles="1" noChangeArrowheads="1" noChangeShapeType="1" noTextEdit="1"/>
              </p:cNvSpPr>
              <p:nvPr/>
            </p:nvSpPr>
            <p:spPr>
              <a:xfrm>
                <a:off x="8005509" y="4640131"/>
                <a:ext cx="3402842" cy="646331"/>
              </a:xfrm>
              <a:prstGeom prst="rect">
                <a:avLst/>
              </a:prstGeom>
              <a:blipFill>
                <a:blip r:embed="rId6"/>
                <a:stretch>
                  <a:fillRect l="-1434" t="-4717" b="-14151"/>
                </a:stretch>
              </a:blipFill>
            </p:spPr>
            <p:txBody>
              <a:bodyPr/>
              <a:lstStyle/>
              <a:p>
                <a:r>
                  <a:rPr lang="en-US">
                    <a:noFill/>
                  </a:rPr>
                  <a:t> </a:t>
                </a:r>
              </a:p>
            </p:txBody>
          </p:sp>
        </mc:Fallback>
      </mc:AlternateContent>
      <p:sp>
        <p:nvSpPr>
          <p:cNvPr id="17" name="TextBox 16">
            <a:extLst>
              <a:ext uri="{FF2B5EF4-FFF2-40B4-BE49-F238E27FC236}">
                <a16:creationId xmlns:a16="http://schemas.microsoft.com/office/drawing/2014/main" id="{E02A5818-E3F3-199A-5F06-2D7D6F0819BF}"/>
              </a:ext>
            </a:extLst>
          </p:cNvPr>
          <p:cNvSpPr txBox="1"/>
          <p:nvPr/>
        </p:nvSpPr>
        <p:spPr>
          <a:xfrm>
            <a:off x="7966841" y="5659394"/>
            <a:ext cx="3402842" cy="646331"/>
          </a:xfrm>
          <a:prstGeom prst="rect">
            <a:avLst/>
          </a:prstGeom>
          <a:noFill/>
        </p:spPr>
        <p:txBody>
          <a:bodyPr wrap="square" rtlCol="0">
            <a:spAutoFit/>
          </a:bodyPr>
          <a:lstStyle/>
          <a:p>
            <a:r>
              <a:rPr lang="en-US" dirty="0"/>
              <a:t>Take step in negative gradient direction</a:t>
            </a:r>
          </a:p>
        </p:txBody>
      </p:sp>
      <p:sp>
        <p:nvSpPr>
          <p:cNvPr id="18" name="TextBox 17">
            <a:extLst>
              <a:ext uri="{FF2B5EF4-FFF2-40B4-BE49-F238E27FC236}">
                <a16:creationId xmlns:a16="http://schemas.microsoft.com/office/drawing/2014/main" id="{44EEE94D-DE58-8292-E6C9-7EC2BAE0BF61}"/>
              </a:ext>
            </a:extLst>
          </p:cNvPr>
          <p:cNvSpPr txBox="1"/>
          <p:nvPr/>
        </p:nvSpPr>
        <p:spPr>
          <a:xfrm>
            <a:off x="2971362" y="6457961"/>
            <a:ext cx="1595309" cy="369332"/>
          </a:xfrm>
          <a:prstGeom prst="rect">
            <a:avLst/>
          </a:prstGeom>
          <a:noFill/>
        </p:spPr>
        <p:txBody>
          <a:bodyPr wrap="none" rtlCol="0">
            <a:spAutoFit/>
          </a:bodyPr>
          <a:lstStyle/>
          <a:p>
            <a:r>
              <a:rPr lang="en-US" dirty="0"/>
              <a:t>Error gradient</a:t>
            </a:r>
          </a:p>
        </p:txBody>
      </p:sp>
      <p:cxnSp>
        <p:nvCxnSpPr>
          <p:cNvPr id="20" name="Straight Arrow Connector 19">
            <a:extLst>
              <a:ext uri="{FF2B5EF4-FFF2-40B4-BE49-F238E27FC236}">
                <a16:creationId xmlns:a16="http://schemas.microsoft.com/office/drawing/2014/main" id="{315EE001-452E-F48F-8354-D2B7A5FF890A}"/>
              </a:ext>
            </a:extLst>
          </p:cNvPr>
          <p:cNvCxnSpPr>
            <a:cxnSpLocks/>
          </p:cNvCxnSpPr>
          <p:nvPr/>
        </p:nvCxnSpPr>
        <p:spPr>
          <a:xfrm flipV="1">
            <a:off x="3886200" y="6200862"/>
            <a:ext cx="176868" cy="233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1AC5ABC-E8A3-DBD5-5EE5-18106DC487E6}"/>
              </a:ext>
            </a:extLst>
          </p:cNvPr>
          <p:cNvSpPr txBox="1"/>
          <p:nvPr/>
        </p:nvSpPr>
        <p:spPr>
          <a:xfrm>
            <a:off x="4816124" y="6457961"/>
            <a:ext cx="1685077" cy="369332"/>
          </a:xfrm>
          <a:prstGeom prst="rect">
            <a:avLst/>
          </a:prstGeom>
          <a:noFill/>
        </p:spPr>
        <p:txBody>
          <a:bodyPr wrap="none" rtlCol="0">
            <a:spAutoFit/>
          </a:bodyPr>
          <a:lstStyle/>
          <a:p>
            <a:r>
              <a:rPr lang="en-US" dirty="0"/>
              <a:t>Input to weight</a:t>
            </a:r>
          </a:p>
        </p:txBody>
      </p:sp>
      <p:cxnSp>
        <p:nvCxnSpPr>
          <p:cNvPr id="22" name="Straight Arrow Connector 21">
            <a:extLst>
              <a:ext uri="{FF2B5EF4-FFF2-40B4-BE49-F238E27FC236}">
                <a16:creationId xmlns:a16="http://schemas.microsoft.com/office/drawing/2014/main" id="{4514B50F-112D-A6B6-7F74-4A588A2FD6AB}"/>
              </a:ext>
            </a:extLst>
          </p:cNvPr>
          <p:cNvCxnSpPr>
            <a:cxnSpLocks/>
            <a:stCxn id="21" idx="0"/>
          </p:cNvCxnSpPr>
          <p:nvPr/>
        </p:nvCxnSpPr>
        <p:spPr>
          <a:xfrm flipH="1" flipV="1">
            <a:off x="5658662" y="6200862"/>
            <a:ext cx="1" cy="2570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2907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1F5EF-FC97-4316-64AA-B83466B6D898}"/>
              </a:ext>
            </a:extLst>
          </p:cNvPr>
          <p:cNvSpPr>
            <a:spLocks noGrp="1"/>
          </p:cNvSpPr>
          <p:nvPr>
            <p:ph type="title"/>
          </p:nvPr>
        </p:nvSpPr>
        <p:spPr/>
        <p:txBody>
          <a:bodyPr/>
          <a:lstStyle/>
          <a:p>
            <a:r>
              <a:rPr lang="en-US" dirty="0"/>
              <a:t>Review from the practice questions</a:t>
            </a:r>
          </a:p>
        </p:txBody>
      </p:sp>
      <p:sp>
        <p:nvSpPr>
          <p:cNvPr id="3" name="Content Placeholder 2">
            <a:extLst>
              <a:ext uri="{FF2B5EF4-FFF2-40B4-BE49-F238E27FC236}">
                <a16:creationId xmlns:a16="http://schemas.microsoft.com/office/drawing/2014/main" id="{4477C629-0B81-2C19-50E9-5EEB3B22A83C}"/>
              </a:ext>
            </a:extLst>
          </p:cNvPr>
          <p:cNvSpPr>
            <a:spLocks noGrp="1"/>
          </p:cNvSpPr>
          <p:nvPr>
            <p:ph idx="1"/>
          </p:nvPr>
        </p:nvSpPr>
        <p:spPr/>
        <p:txBody>
          <a:bodyPr>
            <a:normAutofit/>
          </a:bodyPr>
          <a:lstStyle/>
          <a:p>
            <a:pPr marL="0" indent="0" algn="just" rtl="0">
              <a:spcBef>
                <a:spcPts val="0"/>
              </a:spcBef>
              <a:spcAft>
                <a:spcPts val="0"/>
              </a:spcAft>
              <a:buNone/>
            </a:pPr>
            <a:r>
              <a:rPr lang="en-US" sz="1800" b="0" i="0" u="none" strike="noStrike" dirty="0">
                <a:solidFill>
                  <a:srgbClr val="000000"/>
                </a:solidFill>
                <a:effectLst/>
                <a:latin typeface="Arial" panose="020B0604020202020204" pitchFamily="34" charset="0"/>
              </a:rPr>
              <a:t>True or False:</a:t>
            </a:r>
          </a:p>
          <a:p>
            <a:pPr marL="0" indent="0" algn="just" rtl="0">
              <a:spcBef>
                <a:spcPts val="0"/>
              </a:spcBef>
              <a:spcAft>
                <a:spcPts val="0"/>
              </a:spcAft>
              <a:buNone/>
            </a:pPr>
            <a:endParaRPr lang="en-US" b="0" dirty="0">
              <a:effectLst/>
            </a:endParaRPr>
          </a:p>
          <a:p>
            <a:pPr algn="just" rtl="0">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Unlike SVM, linear logistic regression loss always adds a non-zero penalty over all training data points. </a:t>
            </a:r>
          </a:p>
          <a:p>
            <a:pPr algn="just" rtl="0">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algn="just" rtl="0">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 PEGASUS algorithm computes the gradient for the optimization algorithm using only one sample out of the training data points – instead of using the whole dataset – thus increasing its computational efficiency. </a:t>
            </a:r>
            <a:endParaRPr lang="en-US" dirty="0"/>
          </a:p>
          <a:p>
            <a:pPr algn="just" rtl="0">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algn="just" rtl="0">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PEGASUS has the disadvantage that the larger the training dataset, the slower it can be optimized to reach a particular test error. </a:t>
            </a:r>
            <a:endParaRPr lang="en-US" b="0" dirty="0">
              <a:effectLst/>
            </a:endParaRPr>
          </a:p>
        </p:txBody>
      </p:sp>
    </p:spTree>
    <p:extLst>
      <p:ext uri="{BB962C8B-B14F-4D97-AF65-F5344CB8AC3E}">
        <p14:creationId xmlns:p14="http://schemas.microsoft.com/office/powerpoint/2010/main" val="105042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B3FD-82ED-4FF9-AB7B-A401CCD05557}"/>
              </a:ext>
            </a:extLst>
          </p:cNvPr>
          <p:cNvSpPr>
            <a:spLocks noGrp="1"/>
          </p:cNvSpPr>
          <p:nvPr>
            <p:ph type="title"/>
          </p:nvPr>
        </p:nvSpPr>
        <p:spPr/>
        <p:txBody>
          <a:bodyPr/>
          <a:lstStyle/>
          <a:p>
            <a:r>
              <a:rPr lang="en-US" dirty="0"/>
              <a:t>Back-propagation: internal weights</a:t>
            </a:r>
          </a:p>
        </p:txBody>
      </p:sp>
      <p:pic>
        <p:nvPicPr>
          <p:cNvPr id="5" name="Picture 4">
            <a:extLst>
              <a:ext uri="{FF2B5EF4-FFF2-40B4-BE49-F238E27FC236}">
                <a16:creationId xmlns:a16="http://schemas.microsoft.com/office/drawing/2014/main" id="{634B7508-0E68-09EB-98B0-06FF852A2A8E}"/>
              </a:ext>
            </a:extLst>
          </p:cNvPr>
          <p:cNvPicPr>
            <a:picLocks noChangeAspect="1"/>
          </p:cNvPicPr>
          <p:nvPr/>
        </p:nvPicPr>
        <p:blipFill>
          <a:blip r:embed="rId2"/>
          <a:stretch>
            <a:fillRect/>
          </a:stretch>
        </p:blipFill>
        <p:spPr>
          <a:xfrm>
            <a:off x="304800" y="914400"/>
            <a:ext cx="3926048" cy="2155971"/>
          </a:xfrm>
          <a:prstGeom prst="rect">
            <a:avLst/>
          </a:prstGeom>
        </p:spPr>
      </p:pic>
      <p:pic>
        <p:nvPicPr>
          <p:cNvPr id="7" name="Picture 6">
            <a:extLst>
              <a:ext uri="{FF2B5EF4-FFF2-40B4-BE49-F238E27FC236}">
                <a16:creationId xmlns:a16="http://schemas.microsoft.com/office/drawing/2014/main" id="{F1FBF83E-D854-338C-CF9A-18F7F29A7694}"/>
              </a:ext>
            </a:extLst>
          </p:cNvPr>
          <p:cNvPicPr>
            <a:picLocks noChangeAspect="1"/>
          </p:cNvPicPr>
          <p:nvPr/>
        </p:nvPicPr>
        <p:blipFill>
          <a:blip r:embed="rId3"/>
          <a:stretch>
            <a:fillRect/>
          </a:stretch>
        </p:blipFill>
        <p:spPr>
          <a:xfrm>
            <a:off x="3769017" y="1190824"/>
            <a:ext cx="4217158" cy="1886289"/>
          </a:xfrm>
          <a:prstGeom prst="rect">
            <a:avLst/>
          </a:prstGeom>
        </p:spPr>
      </p:pic>
      <p:pic>
        <p:nvPicPr>
          <p:cNvPr id="15" name="Picture 14">
            <a:extLst>
              <a:ext uri="{FF2B5EF4-FFF2-40B4-BE49-F238E27FC236}">
                <a16:creationId xmlns:a16="http://schemas.microsoft.com/office/drawing/2014/main" id="{D0A04455-7C40-FF9F-990D-ED82A18479F5}"/>
              </a:ext>
            </a:extLst>
          </p:cNvPr>
          <p:cNvPicPr>
            <a:picLocks noChangeAspect="1"/>
          </p:cNvPicPr>
          <p:nvPr/>
        </p:nvPicPr>
        <p:blipFill>
          <a:blip r:embed="rId4"/>
          <a:stretch>
            <a:fillRect/>
          </a:stretch>
        </p:blipFill>
        <p:spPr>
          <a:xfrm>
            <a:off x="8446336" y="1195373"/>
            <a:ext cx="3154261" cy="1988191"/>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C5F0813-3571-AD80-2BA1-C64CE736E4BD}"/>
                  </a:ext>
                </a:extLst>
              </p:cNvPr>
              <p:cNvSpPr txBox="1"/>
              <p:nvPr/>
            </p:nvSpPr>
            <p:spPr>
              <a:xfrm>
                <a:off x="8018019" y="4471061"/>
                <a:ext cx="3595088" cy="646331"/>
              </a:xfrm>
              <a:prstGeom prst="rect">
                <a:avLst/>
              </a:prstGeom>
              <a:noFill/>
            </p:spPr>
            <p:txBody>
              <a:bodyPr wrap="square" rtlCol="0">
                <a:spAutoFit/>
              </a:bodyPr>
              <a:lstStyle/>
              <a:p>
                <a:r>
                  <a:rPr lang="en-US" dirty="0"/>
                  <a:t>Chain rule is applied recursively, since </a:t>
                </a:r>
                <a14:m>
                  <m:oMath xmlns:m="http://schemas.openxmlformats.org/officeDocument/2006/math">
                    <m:sSub>
                      <m:sSubPr>
                        <m:ctrlPr>
                          <a:rPr lang="en-US" i="1" dirty="0" smtClean="0">
                            <a:latin typeface="Cambria Math" panose="02040503050406030204" pitchFamily="18" charset="0"/>
                          </a:rPr>
                        </m:ctrlPr>
                      </m:sSubPr>
                      <m:e>
                        <m:r>
                          <a:rPr lang="en-US" i="1" dirty="0" smtClean="0">
                            <a:latin typeface="Cambria Math" panose="02040503050406030204" pitchFamily="18" charset="0"/>
                          </a:rPr>
                          <m:t>𝑤</m:t>
                        </m:r>
                      </m:e>
                      <m:sub>
                        <m:r>
                          <a:rPr lang="en-US" i="1" dirty="0" smtClean="0">
                            <a:latin typeface="Cambria Math" panose="02040503050406030204" pitchFamily="18" charset="0"/>
                          </a:rPr>
                          <m:t>13</m:t>
                        </m:r>
                      </m:sub>
                    </m:sSub>
                    <m:r>
                      <a:rPr lang="en-US" i="1" dirty="0">
                        <a:latin typeface="Cambria Math" panose="02040503050406030204" pitchFamily="18" charset="0"/>
                      </a:rPr>
                      <m:t> </m:t>
                    </m:r>
                  </m:oMath>
                </a14:m>
                <a:r>
                  <a:rPr lang="en-US" dirty="0"/>
                  <a:t>affects </a:t>
                </a:r>
                <a14:m>
                  <m:oMath xmlns:m="http://schemas.openxmlformats.org/officeDocument/2006/math">
                    <m:sSub>
                      <m:sSubPr>
                        <m:ctrlPr>
                          <a:rPr lang="en-US" i="1" dirty="0" smtClean="0">
                            <a:latin typeface="Cambria Math" panose="02040503050406030204" pitchFamily="18" charset="0"/>
                          </a:rPr>
                        </m:ctrlPr>
                      </m:sSubPr>
                      <m:e>
                        <m:r>
                          <a:rPr lang="en-US" i="1" dirty="0" smtClean="0">
                            <a:latin typeface="Cambria Math" panose="02040503050406030204" pitchFamily="18" charset="0"/>
                          </a:rPr>
                          <m:t>𝑓</m:t>
                        </m:r>
                      </m:e>
                      <m:sub>
                        <m:r>
                          <a:rPr lang="en-US" i="1" dirty="0" smtClean="0">
                            <a:latin typeface="Cambria Math" panose="02040503050406030204" pitchFamily="18" charset="0"/>
                          </a:rPr>
                          <m:t>3</m:t>
                        </m:r>
                      </m:sub>
                    </m:sSub>
                    <m:d>
                      <m:dPr>
                        <m:ctrlPr>
                          <a:rPr lang="en-US" i="1" dirty="0" smtClean="0">
                            <a:latin typeface="Cambria Math" panose="02040503050406030204" pitchFamily="18" charset="0"/>
                          </a:rPr>
                        </m:ctrlPr>
                      </m:dPr>
                      <m:e>
                        <m:r>
                          <a:rPr lang="en-US" i="1" dirty="0" smtClean="0">
                            <a:latin typeface="Cambria Math" panose="02040503050406030204" pitchFamily="18" charset="0"/>
                          </a:rPr>
                          <m:t>𝑥</m:t>
                        </m:r>
                      </m:e>
                    </m:d>
                  </m:oMath>
                </a14:m>
                <a:endParaRPr lang="en-US" dirty="0"/>
              </a:p>
            </p:txBody>
          </p:sp>
        </mc:Choice>
        <mc:Fallback xmlns="">
          <p:sp>
            <p:nvSpPr>
              <p:cNvPr id="16" name="TextBox 15">
                <a:extLst>
                  <a:ext uri="{FF2B5EF4-FFF2-40B4-BE49-F238E27FC236}">
                    <a16:creationId xmlns:a16="http://schemas.microsoft.com/office/drawing/2014/main" id="{7C5F0813-3571-AD80-2BA1-C64CE736E4BD}"/>
                  </a:ext>
                </a:extLst>
              </p:cNvPr>
              <p:cNvSpPr txBox="1">
                <a:spLocks noRot="1" noChangeAspect="1" noMove="1" noResize="1" noEditPoints="1" noAdjustHandles="1" noChangeArrowheads="1" noChangeShapeType="1" noTextEdit="1"/>
              </p:cNvSpPr>
              <p:nvPr/>
            </p:nvSpPr>
            <p:spPr>
              <a:xfrm>
                <a:off x="8018019" y="4471061"/>
                <a:ext cx="3595088" cy="646331"/>
              </a:xfrm>
              <a:prstGeom prst="rect">
                <a:avLst/>
              </a:prstGeom>
              <a:blipFill>
                <a:blip r:embed="rId5"/>
                <a:stretch>
                  <a:fillRect l="-1356" t="-4717" b="-1415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846C5CFD-1672-6217-093D-B321265D9F9E}"/>
              </a:ext>
            </a:extLst>
          </p:cNvPr>
          <p:cNvPicPr>
            <a:picLocks noChangeAspect="1"/>
          </p:cNvPicPr>
          <p:nvPr/>
        </p:nvPicPr>
        <p:blipFill>
          <a:blip r:embed="rId6"/>
          <a:stretch>
            <a:fillRect/>
          </a:stretch>
        </p:blipFill>
        <p:spPr>
          <a:xfrm>
            <a:off x="94760" y="3259042"/>
            <a:ext cx="7936616" cy="3070370"/>
          </a:xfrm>
          <a:prstGeom prst="rect">
            <a:avLst/>
          </a:prstGeom>
        </p:spPr>
      </p:pic>
      <p:sp>
        <p:nvSpPr>
          <p:cNvPr id="6" name="TextBox 5">
            <a:extLst>
              <a:ext uri="{FF2B5EF4-FFF2-40B4-BE49-F238E27FC236}">
                <a16:creationId xmlns:a16="http://schemas.microsoft.com/office/drawing/2014/main" id="{2238C9A1-0559-3995-F67E-9F0A4A5C722D}"/>
              </a:ext>
            </a:extLst>
          </p:cNvPr>
          <p:cNvSpPr txBox="1"/>
          <p:nvPr/>
        </p:nvSpPr>
        <p:spPr>
          <a:xfrm>
            <a:off x="1522700" y="6511341"/>
            <a:ext cx="1595309" cy="369332"/>
          </a:xfrm>
          <a:prstGeom prst="rect">
            <a:avLst/>
          </a:prstGeom>
          <a:noFill/>
        </p:spPr>
        <p:txBody>
          <a:bodyPr wrap="none" rtlCol="0">
            <a:spAutoFit/>
          </a:bodyPr>
          <a:lstStyle/>
          <a:p>
            <a:r>
              <a:rPr lang="en-US" dirty="0"/>
              <a:t>Error gradient</a:t>
            </a:r>
          </a:p>
        </p:txBody>
      </p:sp>
      <p:cxnSp>
        <p:nvCxnSpPr>
          <p:cNvPr id="8" name="Straight Arrow Connector 7">
            <a:extLst>
              <a:ext uri="{FF2B5EF4-FFF2-40B4-BE49-F238E27FC236}">
                <a16:creationId xmlns:a16="http://schemas.microsoft.com/office/drawing/2014/main" id="{C93CFA38-4E52-A657-FA38-487E7FA33720}"/>
              </a:ext>
            </a:extLst>
          </p:cNvPr>
          <p:cNvCxnSpPr>
            <a:cxnSpLocks/>
          </p:cNvCxnSpPr>
          <p:nvPr/>
        </p:nvCxnSpPr>
        <p:spPr>
          <a:xfrm flipV="1">
            <a:off x="2437538" y="6254242"/>
            <a:ext cx="176868" cy="233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B98092A-5139-5DAD-0CCD-86296183D615}"/>
              </a:ext>
            </a:extLst>
          </p:cNvPr>
          <p:cNvSpPr txBox="1"/>
          <p:nvPr/>
        </p:nvSpPr>
        <p:spPr>
          <a:xfrm>
            <a:off x="3118009" y="6463852"/>
            <a:ext cx="4262705" cy="369332"/>
          </a:xfrm>
          <a:prstGeom prst="rect">
            <a:avLst/>
          </a:prstGeom>
          <a:noFill/>
        </p:spPr>
        <p:txBody>
          <a:bodyPr wrap="none" rtlCol="0">
            <a:spAutoFit/>
          </a:bodyPr>
          <a:lstStyle/>
          <a:p>
            <a:r>
              <a:rPr lang="en-US" dirty="0"/>
              <a:t>Contribution of this output to final output</a:t>
            </a:r>
          </a:p>
        </p:txBody>
      </p:sp>
      <p:cxnSp>
        <p:nvCxnSpPr>
          <p:cNvPr id="10" name="Straight Arrow Connector 9">
            <a:extLst>
              <a:ext uri="{FF2B5EF4-FFF2-40B4-BE49-F238E27FC236}">
                <a16:creationId xmlns:a16="http://schemas.microsoft.com/office/drawing/2014/main" id="{19592107-F2D6-C7AE-8C35-13FE0C836246}"/>
              </a:ext>
            </a:extLst>
          </p:cNvPr>
          <p:cNvCxnSpPr>
            <a:cxnSpLocks/>
          </p:cNvCxnSpPr>
          <p:nvPr/>
        </p:nvCxnSpPr>
        <p:spPr>
          <a:xfrm flipV="1">
            <a:off x="3769017" y="6206753"/>
            <a:ext cx="191530" cy="280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C4018F7-C9EC-1EF0-B407-C49BEB9B357C}"/>
              </a:ext>
            </a:extLst>
          </p:cNvPr>
          <p:cNvSpPr txBox="1"/>
          <p:nvPr/>
        </p:nvSpPr>
        <p:spPr>
          <a:xfrm>
            <a:off x="5121802" y="6069576"/>
            <a:ext cx="2454518" cy="369332"/>
          </a:xfrm>
          <a:prstGeom prst="rect">
            <a:avLst/>
          </a:prstGeom>
          <a:noFill/>
        </p:spPr>
        <p:txBody>
          <a:bodyPr wrap="none" rtlCol="0">
            <a:spAutoFit/>
          </a:bodyPr>
          <a:lstStyle/>
          <a:p>
            <a:r>
              <a:rPr lang="en-US" dirty="0"/>
              <a:t>Gradient of this output</a:t>
            </a:r>
          </a:p>
        </p:txBody>
      </p:sp>
      <p:cxnSp>
        <p:nvCxnSpPr>
          <p:cNvPr id="19" name="Straight Arrow Connector 18">
            <a:extLst>
              <a:ext uri="{FF2B5EF4-FFF2-40B4-BE49-F238E27FC236}">
                <a16:creationId xmlns:a16="http://schemas.microsoft.com/office/drawing/2014/main" id="{42BBC56C-9BEA-745D-7CFE-34E5EB5C1434}"/>
              </a:ext>
            </a:extLst>
          </p:cNvPr>
          <p:cNvCxnSpPr>
            <a:cxnSpLocks/>
          </p:cNvCxnSpPr>
          <p:nvPr/>
        </p:nvCxnSpPr>
        <p:spPr>
          <a:xfrm flipH="1" flipV="1">
            <a:off x="5000498" y="5962810"/>
            <a:ext cx="121304" cy="1067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1F74E0D-23DF-D559-56A2-9B14A6298177}"/>
              </a:ext>
            </a:extLst>
          </p:cNvPr>
          <p:cNvSpPr txBox="1"/>
          <p:nvPr/>
        </p:nvSpPr>
        <p:spPr>
          <a:xfrm>
            <a:off x="7986175" y="5448189"/>
            <a:ext cx="3595088" cy="1200329"/>
          </a:xfrm>
          <a:prstGeom prst="rect">
            <a:avLst/>
          </a:prstGeom>
          <a:noFill/>
        </p:spPr>
        <p:txBody>
          <a:bodyPr wrap="square" rtlCol="0">
            <a:spAutoFit/>
          </a:bodyPr>
          <a:lstStyle/>
          <a:p>
            <a:r>
              <a:rPr lang="en-US" dirty="0"/>
              <a:t>Gradient update is product of gradient to output, gradient of this output to final output, and error gradient of final output</a:t>
            </a:r>
          </a:p>
        </p:txBody>
      </p:sp>
      <p:cxnSp>
        <p:nvCxnSpPr>
          <p:cNvPr id="23" name="Straight Connector 22">
            <a:extLst>
              <a:ext uri="{FF2B5EF4-FFF2-40B4-BE49-F238E27FC236}">
                <a16:creationId xmlns:a16="http://schemas.microsoft.com/office/drawing/2014/main" id="{77B6F3F6-E546-A90E-6A5A-29D917BF0671}"/>
              </a:ext>
            </a:extLst>
          </p:cNvPr>
          <p:cNvCxnSpPr>
            <a:cxnSpLocks/>
          </p:cNvCxnSpPr>
          <p:nvPr/>
        </p:nvCxnSpPr>
        <p:spPr>
          <a:xfrm>
            <a:off x="914400" y="3287557"/>
            <a:ext cx="9331657" cy="277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26272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B3FD-82ED-4FF9-AB7B-A401CCD05557}"/>
              </a:ext>
            </a:extLst>
          </p:cNvPr>
          <p:cNvSpPr>
            <a:spLocks noGrp="1"/>
          </p:cNvSpPr>
          <p:nvPr>
            <p:ph type="title"/>
          </p:nvPr>
        </p:nvSpPr>
        <p:spPr/>
        <p:txBody>
          <a:bodyPr/>
          <a:lstStyle/>
          <a:p>
            <a:r>
              <a:rPr lang="en-US" dirty="0"/>
              <a:t>What if f3 had </a:t>
            </a:r>
            <a:r>
              <a:rPr lang="en-US" dirty="0" err="1"/>
              <a:t>ReLU</a:t>
            </a:r>
            <a:r>
              <a:rPr lang="en-US" dirty="0"/>
              <a:t> activation?</a:t>
            </a:r>
          </a:p>
        </p:txBody>
      </p:sp>
      <p:pic>
        <p:nvPicPr>
          <p:cNvPr id="5" name="Picture 4">
            <a:extLst>
              <a:ext uri="{FF2B5EF4-FFF2-40B4-BE49-F238E27FC236}">
                <a16:creationId xmlns:a16="http://schemas.microsoft.com/office/drawing/2014/main" id="{634B7508-0E68-09EB-98B0-06FF852A2A8E}"/>
              </a:ext>
            </a:extLst>
          </p:cNvPr>
          <p:cNvPicPr>
            <a:picLocks noChangeAspect="1"/>
          </p:cNvPicPr>
          <p:nvPr/>
        </p:nvPicPr>
        <p:blipFill>
          <a:blip r:embed="rId2"/>
          <a:stretch>
            <a:fillRect/>
          </a:stretch>
        </p:blipFill>
        <p:spPr>
          <a:xfrm>
            <a:off x="304800" y="914400"/>
            <a:ext cx="3926048" cy="2155971"/>
          </a:xfrm>
          <a:prstGeom prst="rect">
            <a:avLst/>
          </a:prstGeom>
        </p:spPr>
      </p:pic>
      <p:pic>
        <p:nvPicPr>
          <p:cNvPr id="7" name="Picture 6">
            <a:extLst>
              <a:ext uri="{FF2B5EF4-FFF2-40B4-BE49-F238E27FC236}">
                <a16:creationId xmlns:a16="http://schemas.microsoft.com/office/drawing/2014/main" id="{F1FBF83E-D854-338C-CF9A-18F7F29A7694}"/>
              </a:ext>
            </a:extLst>
          </p:cNvPr>
          <p:cNvPicPr>
            <a:picLocks noChangeAspect="1"/>
          </p:cNvPicPr>
          <p:nvPr/>
        </p:nvPicPr>
        <p:blipFill>
          <a:blip r:embed="rId3"/>
          <a:stretch>
            <a:fillRect/>
          </a:stretch>
        </p:blipFill>
        <p:spPr>
          <a:xfrm>
            <a:off x="3769017" y="1190824"/>
            <a:ext cx="4217158" cy="1886289"/>
          </a:xfrm>
          <a:prstGeom prst="rect">
            <a:avLst/>
          </a:prstGeom>
        </p:spPr>
      </p:pic>
      <p:pic>
        <p:nvPicPr>
          <p:cNvPr id="15" name="Picture 14">
            <a:extLst>
              <a:ext uri="{FF2B5EF4-FFF2-40B4-BE49-F238E27FC236}">
                <a16:creationId xmlns:a16="http://schemas.microsoft.com/office/drawing/2014/main" id="{D0A04455-7C40-FF9F-990D-ED82A18479F5}"/>
              </a:ext>
            </a:extLst>
          </p:cNvPr>
          <p:cNvPicPr>
            <a:picLocks noChangeAspect="1"/>
          </p:cNvPicPr>
          <p:nvPr/>
        </p:nvPicPr>
        <p:blipFill>
          <a:blip r:embed="rId4"/>
          <a:stretch>
            <a:fillRect/>
          </a:stretch>
        </p:blipFill>
        <p:spPr>
          <a:xfrm>
            <a:off x="8668926" y="1088922"/>
            <a:ext cx="3154261" cy="1988191"/>
          </a:xfrm>
          <a:prstGeom prst="rect">
            <a:avLst/>
          </a:prstGeom>
        </p:spPr>
      </p:pic>
      <p:sp>
        <p:nvSpPr>
          <p:cNvPr id="17" name="TextBox 16">
            <a:extLst>
              <a:ext uri="{FF2B5EF4-FFF2-40B4-BE49-F238E27FC236}">
                <a16:creationId xmlns:a16="http://schemas.microsoft.com/office/drawing/2014/main" id="{E02A5818-E3F3-199A-5F06-2D7D6F0819BF}"/>
              </a:ext>
            </a:extLst>
          </p:cNvPr>
          <p:cNvSpPr txBox="1"/>
          <p:nvPr/>
        </p:nvSpPr>
        <p:spPr>
          <a:xfrm>
            <a:off x="7695727" y="4183226"/>
            <a:ext cx="4127460" cy="923330"/>
          </a:xfrm>
          <a:prstGeom prst="rect">
            <a:avLst/>
          </a:prstGeom>
          <a:noFill/>
        </p:spPr>
        <p:txBody>
          <a:bodyPr wrap="square" rtlCol="0">
            <a:spAutoFit/>
          </a:bodyPr>
          <a:lstStyle/>
          <a:p>
            <a:r>
              <a:rPr lang="en-US" dirty="0"/>
              <a:t>Gradient is zero if x1&lt;=0; </a:t>
            </a:r>
          </a:p>
          <a:p>
            <a:r>
              <a:rPr lang="en-US" dirty="0"/>
              <a:t>otherwise, same as for linear activation</a:t>
            </a:r>
          </a:p>
        </p:txBody>
      </p:sp>
      <p:pic>
        <p:nvPicPr>
          <p:cNvPr id="13" name="Picture 12">
            <a:extLst>
              <a:ext uri="{FF2B5EF4-FFF2-40B4-BE49-F238E27FC236}">
                <a16:creationId xmlns:a16="http://schemas.microsoft.com/office/drawing/2014/main" id="{9457DD0A-5012-8B51-4647-F66FCE079F2C}"/>
              </a:ext>
            </a:extLst>
          </p:cNvPr>
          <p:cNvPicPr>
            <a:picLocks noChangeAspect="1"/>
          </p:cNvPicPr>
          <p:nvPr/>
        </p:nvPicPr>
        <p:blipFill>
          <a:blip r:embed="rId5"/>
          <a:stretch>
            <a:fillRect/>
          </a:stretch>
        </p:blipFill>
        <p:spPr>
          <a:xfrm>
            <a:off x="553149" y="3851619"/>
            <a:ext cx="6431736" cy="1583005"/>
          </a:xfrm>
          <a:prstGeom prst="rect">
            <a:avLst/>
          </a:prstGeom>
        </p:spPr>
      </p:pic>
      <p:cxnSp>
        <p:nvCxnSpPr>
          <p:cNvPr id="14" name="Straight Connector 13">
            <a:extLst>
              <a:ext uri="{FF2B5EF4-FFF2-40B4-BE49-F238E27FC236}">
                <a16:creationId xmlns:a16="http://schemas.microsoft.com/office/drawing/2014/main" id="{8110C87F-406D-CDAA-7DE2-1F4DAD10BA20}"/>
              </a:ext>
            </a:extLst>
          </p:cNvPr>
          <p:cNvCxnSpPr>
            <a:cxnSpLocks/>
          </p:cNvCxnSpPr>
          <p:nvPr/>
        </p:nvCxnSpPr>
        <p:spPr>
          <a:xfrm>
            <a:off x="914400" y="3287557"/>
            <a:ext cx="9331657" cy="2773"/>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D21CD3F-D242-1642-205E-D25FF53590D5}"/>
              </a:ext>
            </a:extLst>
          </p:cNvPr>
          <p:cNvSpPr txBox="1"/>
          <p:nvPr/>
        </p:nvSpPr>
        <p:spPr>
          <a:xfrm>
            <a:off x="7056066" y="2195035"/>
            <a:ext cx="2100295" cy="523220"/>
          </a:xfrm>
          <a:prstGeom prst="rect">
            <a:avLst/>
          </a:prstGeom>
          <a:noFill/>
        </p:spPr>
        <p:txBody>
          <a:bodyPr wrap="square" rtlCol="0">
            <a:spAutoFit/>
          </a:bodyPr>
          <a:lstStyle/>
          <a:p>
            <a:r>
              <a:rPr lang="en-US" sz="1400" dirty="0"/>
              <a:t>(before, with linear activation)</a:t>
            </a:r>
          </a:p>
        </p:txBody>
      </p:sp>
    </p:spTree>
    <p:extLst>
      <p:ext uri="{BB962C8B-B14F-4D97-AF65-F5344CB8AC3E}">
        <p14:creationId xmlns:p14="http://schemas.microsoft.com/office/powerpoint/2010/main" val="16094241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B9394-9464-FBC2-FE35-52B2B40C043A}"/>
              </a:ext>
            </a:extLst>
          </p:cNvPr>
          <p:cNvSpPr>
            <a:spLocks noGrp="1"/>
          </p:cNvSpPr>
          <p:nvPr>
            <p:ph type="title"/>
          </p:nvPr>
        </p:nvSpPr>
        <p:spPr/>
        <p:txBody>
          <a:bodyPr/>
          <a:lstStyle/>
          <a:p>
            <a:r>
              <a:rPr lang="en-US" dirty="0"/>
              <a:t>Backpropagation: General Concept</a:t>
            </a:r>
          </a:p>
        </p:txBody>
      </p:sp>
      <p:sp>
        <p:nvSpPr>
          <p:cNvPr id="3" name="Content Placeholder 2">
            <a:extLst>
              <a:ext uri="{FF2B5EF4-FFF2-40B4-BE49-F238E27FC236}">
                <a16:creationId xmlns:a16="http://schemas.microsoft.com/office/drawing/2014/main" id="{396C4AF6-C673-E8C4-B0F9-B77D2CBB3CF1}"/>
              </a:ext>
            </a:extLst>
          </p:cNvPr>
          <p:cNvSpPr>
            <a:spLocks noGrp="1"/>
          </p:cNvSpPr>
          <p:nvPr>
            <p:ph idx="1"/>
          </p:nvPr>
        </p:nvSpPr>
        <p:spPr>
          <a:xfrm>
            <a:off x="609600" y="990600"/>
            <a:ext cx="11277600" cy="5135563"/>
          </a:xfrm>
        </p:spPr>
        <p:txBody>
          <a:bodyPr/>
          <a:lstStyle/>
          <a:p>
            <a:r>
              <a:rPr lang="en-US" dirty="0"/>
              <a:t>Each weight’s gradient based on one training sample is a product of:</a:t>
            </a:r>
          </a:p>
          <a:p>
            <a:pPr lvl="1"/>
            <a:r>
              <a:rPr lang="en-US" dirty="0"/>
              <a:t>Gradient of loss function (should final output have been higher or lower)</a:t>
            </a:r>
          </a:p>
          <a:p>
            <a:pPr lvl="1"/>
            <a:r>
              <a:rPr lang="en-US" dirty="0"/>
              <a:t>Gradient of prediction </a:t>
            </a:r>
            <a:r>
              <a:rPr lang="en-US" dirty="0" err="1"/>
              <a:t>wrt</a:t>
            </a:r>
            <a:r>
              <a:rPr lang="en-US" dirty="0"/>
              <a:t> activation (how this node’s activation is affecting the final prediction)</a:t>
            </a:r>
          </a:p>
          <a:p>
            <a:pPr lvl="1"/>
            <a:r>
              <a:rPr lang="en-US" dirty="0"/>
              <a:t>Gradient of activation </a:t>
            </a:r>
            <a:r>
              <a:rPr lang="en-US" dirty="0" err="1"/>
              <a:t>wrt</a:t>
            </a:r>
            <a:r>
              <a:rPr lang="en-US" dirty="0"/>
              <a:t> weight (how is the weight changing its node’s activation)</a:t>
            </a:r>
          </a:p>
          <a:p>
            <a:pPr lvl="1"/>
            <a:endParaRPr lang="en-US" dirty="0"/>
          </a:p>
          <a:p>
            <a:endParaRPr lang="en-US" dirty="0"/>
          </a:p>
          <a:p>
            <a:pPr marL="457200" lvl="1" indent="0">
              <a:buNone/>
            </a:pPr>
            <a:endParaRPr lang="en-US" dirty="0"/>
          </a:p>
        </p:txBody>
      </p:sp>
    </p:spTree>
    <p:extLst>
      <p:ext uri="{BB962C8B-B14F-4D97-AF65-F5344CB8AC3E}">
        <p14:creationId xmlns:p14="http://schemas.microsoft.com/office/powerpoint/2010/main" val="2981135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FBC39-3DB5-F9CB-6F62-B4C5545AF88E}"/>
              </a:ext>
            </a:extLst>
          </p:cNvPr>
          <p:cNvSpPr>
            <a:spLocks noGrp="1"/>
          </p:cNvSpPr>
          <p:nvPr>
            <p:ph type="title"/>
          </p:nvPr>
        </p:nvSpPr>
        <p:spPr/>
        <p:txBody>
          <a:bodyPr/>
          <a:lstStyle/>
          <a:p>
            <a:r>
              <a:rPr lang="en-US" dirty="0"/>
              <a:t>2 Min Break Question</a:t>
            </a:r>
          </a:p>
        </p:txBody>
      </p:sp>
      <p:sp>
        <p:nvSpPr>
          <p:cNvPr id="4" name="Oval 3">
            <a:extLst>
              <a:ext uri="{FF2B5EF4-FFF2-40B4-BE49-F238E27FC236}">
                <a16:creationId xmlns:a16="http://schemas.microsoft.com/office/drawing/2014/main" id="{7DAEE259-FEED-4E84-E635-CC008A12FEFC}"/>
              </a:ext>
            </a:extLst>
          </p:cNvPr>
          <p:cNvSpPr/>
          <p:nvPr/>
        </p:nvSpPr>
        <p:spPr>
          <a:xfrm>
            <a:off x="1517215" y="1871021"/>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x1</a:t>
            </a:r>
          </a:p>
        </p:txBody>
      </p:sp>
      <p:sp>
        <p:nvSpPr>
          <p:cNvPr id="5" name="Oval 4">
            <a:extLst>
              <a:ext uri="{FF2B5EF4-FFF2-40B4-BE49-F238E27FC236}">
                <a16:creationId xmlns:a16="http://schemas.microsoft.com/office/drawing/2014/main" id="{2AC62B73-8684-88FE-2E28-D09FA65E2E57}"/>
              </a:ext>
            </a:extLst>
          </p:cNvPr>
          <p:cNvSpPr/>
          <p:nvPr/>
        </p:nvSpPr>
        <p:spPr>
          <a:xfrm>
            <a:off x="2971800" y="3429000"/>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h2</a:t>
            </a:r>
          </a:p>
        </p:txBody>
      </p:sp>
      <p:sp>
        <p:nvSpPr>
          <p:cNvPr id="6" name="Oval 5">
            <a:extLst>
              <a:ext uri="{FF2B5EF4-FFF2-40B4-BE49-F238E27FC236}">
                <a16:creationId xmlns:a16="http://schemas.microsoft.com/office/drawing/2014/main" id="{9768454E-0CFE-FE4B-EC00-47DC82157A38}"/>
              </a:ext>
            </a:extLst>
          </p:cNvPr>
          <p:cNvSpPr/>
          <p:nvPr/>
        </p:nvSpPr>
        <p:spPr>
          <a:xfrm>
            <a:off x="4664901" y="3427956"/>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g2</a:t>
            </a:r>
          </a:p>
        </p:txBody>
      </p:sp>
      <p:sp>
        <p:nvSpPr>
          <p:cNvPr id="7" name="Oval 6">
            <a:extLst>
              <a:ext uri="{FF2B5EF4-FFF2-40B4-BE49-F238E27FC236}">
                <a16:creationId xmlns:a16="http://schemas.microsoft.com/office/drawing/2014/main" id="{839B80F4-1D98-C804-2FFB-7335423AA8B4}"/>
              </a:ext>
            </a:extLst>
          </p:cNvPr>
          <p:cNvSpPr/>
          <p:nvPr/>
        </p:nvSpPr>
        <p:spPr>
          <a:xfrm>
            <a:off x="4664901" y="1871021"/>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g1</a:t>
            </a:r>
          </a:p>
        </p:txBody>
      </p:sp>
      <p:sp>
        <p:nvSpPr>
          <p:cNvPr id="8" name="Oval 7">
            <a:extLst>
              <a:ext uri="{FF2B5EF4-FFF2-40B4-BE49-F238E27FC236}">
                <a16:creationId xmlns:a16="http://schemas.microsoft.com/office/drawing/2014/main" id="{ECB6593E-DB1B-37BD-6A74-1465A054F35C}"/>
              </a:ext>
            </a:extLst>
          </p:cNvPr>
          <p:cNvSpPr/>
          <p:nvPr/>
        </p:nvSpPr>
        <p:spPr>
          <a:xfrm>
            <a:off x="3048000" y="1871021"/>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h1</a:t>
            </a:r>
          </a:p>
        </p:txBody>
      </p:sp>
      <p:sp>
        <p:nvSpPr>
          <p:cNvPr id="9" name="Oval 8">
            <a:extLst>
              <a:ext uri="{FF2B5EF4-FFF2-40B4-BE49-F238E27FC236}">
                <a16:creationId xmlns:a16="http://schemas.microsoft.com/office/drawing/2014/main" id="{D20FDBDD-21BB-CF54-BEEF-4658CCA08B76}"/>
              </a:ext>
            </a:extLst>
          </p:cNvPr>
          <p:cNvSpPr/>
          <p:nvPr/>
        </p:nvSpPr>
        <p:spPr>
          <a:xfrm>
            <a:off x="1447800" y="3429000"/>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x2</a:t>
            </a:r>
          </a:p>
        </p:txBody>
      </p:sp>
      <p:sp>
        <p:nvSpPr>
          <p:cNvPr id="10" name="Oval 9">
            <a:extLst>
              <a:ext uri="{FF2B5EF4-FFF2-40B4-BE49-F238E27FC236}">
                <a16:creationId xmlns:a16="http://schemas.microsoft.com/office/drawing/2014/main" id="{1608FC1B-1CE8-AC77-E879-DD847D58A9C8}"/>
              </a:ext>
            </a:extLst>
          </p:cNvPr>
          <p:cNvSpPr/>
          <p:nvPr/>
        </p:nvSpPr>
        <p:spPr>
          <a:xfrm>
            <a:off x="6467083" y="2665956"/>
            <a:ext cx="762000" cy="762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out</a:t>
            </a:r>
          </a:p>
        </p:txBody>
      </p:sp>
      <p:cxnSp>
        <p:nvCxnSpPr>
          <p:cNvPr id="12" name="Straight Connector 11">
            <a:extLst>
              <a:ext uri="{FF2B5EF4-FFF2-40B4-BE49-F238E27FC236}">
                <a16:creationId xmlns:a16="http://schemas.microsoft.com/office/drawing/2014/main" id="{7E6F9362-C8E9-E848-4748-519F8790BF95}"/>
              </a:ext>
            </a:extLst>
          </p:cNvPr>
          <p:cNvCxnSpPr>
            <a:stCxn id="4" idx="6"/>
            <a:endCxn id="8" idx="2"/>
          </p:cNvCxnSpPr>
          <p:nvPr/>
        </p:nvCxnSpPr>
        <p:spPr>
          <a:xfrm>
            <a:off x="2279215" y="2252021"/>
            <a:ext cx="76878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78FF98C-32C1-649B-D088-C91C1C760ED2}"/>
              </a:ext>
            </a:extLst>
          </p:cNvPr>
          <p:cNvCxnSpPr>
            <a:cxnSpLocks/>
            <a:stCxn id="4" idx="6"/>
            <a:endCxn id="5" idx="2"/>
          </p:cNvCxnSpPr>
          <p:nvPr/>
        </p:nvCxnSpPr>
        <p:spPr>
          <a:xfrm>
            <a:off x="2279215" y="2252021"/>
            <a:ext cx="692585" cy="15579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34E8464-2F18-0328-7D7E-D06F6083C10B}"/>
              </a:ext>
            </a:extLst>
          </p:cNvPr>
          <p:cNvCxnSpPr>
            <a:cxnSpLocks/>
            <a:stCxn id="9" idx="6"/>
            <a:endCxn id="8" idx="2"/>
          </p:cNvCxnSpPr>
          <p:nvPr/>
        </p:nvCxnSpPr>
        <p:spPr>
          <a:xfrm flipV="1">
            <a:off x="2209800" y="2252021"/>
            <a:ext cx="838200" cy="15579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C9B4E3-AF2E-142C-1E54-66FD256F560A}"/>
              </a:ext>
            </a:extLst>
          </p:cNvPr>
          <p:cNvCxnSpPr>
            <a:cxnSpLocks/>
            <a:stCxn id="8" idx="6"/>
            <a:endCxn id="7" idx="2"/>
          </p:cNvCxnSpPr>
          <p:nvPr/>
        </p:nvCxnSpPr>
        <p:spPr>
          <a:xfrm>
            <a:off x="3810000" y="2252021"/>
            <a:ext cx="8549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9009E16-89D3-BAB5-F0F6-BAE2F7EDCC06}"/>
              </a:ext>
            </a:extLst>
          </p:cNvPr>
          <p:cNvCxnSpPr>
            <a:cxnSpLocks/>
            <a:stCxn id="8" idx="6"/>
            <a:endCxn id="6" idx="2"/>
          </p:cNvCxnSpPr>
          <p:nvPr/>
        </p:nvCxnSpPr>
        <p:spPr>
          <a:xfrm>
            <a:off x="3810000" y="2252021"/>
            <a:ext cx="854901" cy="15569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36123D2-5FC0-7041-575C-8837FA1BAA29}"/>
              </a:ext>
            </a:extLst>
          </p:cNvPr>
          <p:cNvCxnSpPr>
            <a:cxnSpLocks/>
            <a:stCxn id="5" idx="6"/>
          </p:cNvCxnSpPr>
          <p:nvPr/>
        </p:nvCxnSpPr>
        <p:spPr>
          <a:xfrm flipV="1">
            <a:off x="3733800" y="2252020"/>
            <a:ext cx="931101" cy="155798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56DFA71-22A8-D907-C04A-F25CE628BCCB}"/>
              </a:ext>
            </a:extLst>
          </p:cNvPr>
          <p:cNvCxnSpPr>
            <a:cxnSpLocks/>
            <a:stCxn id="5" idx="6"/>
            <a:endCxn id="6" idx="2"/>
          </p:cNvCxnSpPr>
          <p:nvPr/>
        </p:nvCxnSpPr>
        <p:spPr>
          <a:xfrm flipV="1">
            <a:off x="3733800" y="3808956"/>
            <a:ext cx="931101" cy="10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9D1EABC-D867-FA72-EAC8-CA89DAE74E78}"/>
              </a:ext>
            </a:extLst>
          </p:cNvPr>
          <p:cNvCxnSpPr>
            <a:cxnSpLocks/>
            <a:endCxn id="5" idx="2"/>
          </p:cNvCxnSpPr>
          <p:nvPr/>
        </p:nvCxnSpPr>
        <p:spPr>
          <a:xfrm>
            <a:off x="2209800" y="3790580"/>
            <a:ext cx="762000" cy="19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E14D222-D604-66D3-7149-5AEEA5E8FB51}"/>
              </a:ext>
            </a:extLst>
          </p:cNvPr>
          <p:cNvCxnSpPr>
            <a:cxnSpLocks/>
            <a:stCxn id="7" idx="6"/>
            <a:endCxn id="10" idx="2"/>
          </p:cNvCxnSpPr>
          <p:nvPr/>
        </p:nvCxnSpPr>
        <p:spPr>
          <a:xfrm>
            <a:off x="5426901" y="2252021"/>
            <a:ext cx="1040182" cy="7949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93EE076-C1F4-7398-9496-2470B6B6E607}"/>
              </a:ext>
            </a:extLst>
          </p:cNvPr>
          <p:cNvCxnSpPr>
            <a:cxnSpLocks/>
            <a:stCxn id="6" idx="6"/>
            <a:endCxn id="10" idx="2"/>
          </p:cNvCxnSpPr>
          <p:nvPr/>
        </p:nvCxnSpPr>
        <p:spPr>
          <a:xfrm flipV="1">
            <a:off x="5426901" y="3046956"/>
            <a:ext cx="1040182" cy="762000"/>
          </a:xfrm>
          <a:prstGeom prst="line">
            <a:avLst/>
          </a:prstGeom>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07A9888-7591-6707-D4E2-F1D99B7C82A7}"/>
              </a:ext>
            </a:extLst>
          </p:cNvPr>
          <p:cNvSpPr txBox="1"/>
          <p:nvPr/>
        </p:nvSpPr>
        <p:spPr>
          <a:xfrm>
            <a:off x="2442604" y="1959530"/>
            <a:ext cx="365806" cy="261610"/>
          </a:xfrm>
          <a:prstGeom prst="rect">
            <a:avLst/>
          </a:prstGeom>
          <a:noFill/>
        </p:spPr>
        <p:txBody>
          <a:bodyPr wrap="none" rtlCol="0">
            <a:spAutoFit/>
          </a:bodyPr>
          <a:lstStyle/>
          <a:p>
            <a:r>
              <a:rPr lang="en-US" sz="1100" dirty="0"/>
              <a:t>w1</a:t>
            </a:r>
          </a:p>
        </p:txBody>
      </p:sp>
      <p:sp>
        <p:nvSpPr>
          <p:cNvPr id="41" name="TextBox 40">
            <a:extLst>
              <a:ext uri="{FF2B5EF4-FFF2-40B4-BE49-F238E27FC236}">
                <a16:creationId xmlns:a16="http://schemas.microsoft.com/office/drawing/2014/main" id="{BD12C71D-E507-D122-0A9D-87E4A4827FE0}"/>
              </a:ext>
            </a:extLst>
          </p:cNvPr>
          <p:cNvSpPr txBox="1"/>
          <p:nvPr/>
        </p:nvSpPr>
        <p:spPr>
          <a:xfrm>
            <a:off x="4004579" y="1977906"/>
            <a:ext cx="365806" cy="261610"/>
          </a:xfrm>
          <a:prstGeom prst="rect">
            <a:avLst/>
          </a:prstGeom>
          <a:noFill/>
        </p:spPr>
        <p:txBody>
          <a:bodyPr wrap="none" rtlCol="0">
            <a:spAutoFit/>
          </a:bodyPr>
          <a:lstStyle/>
          <a:p>
            <a:r>
              <a:rPr lang="en-US" sz="1100" dirty="0"/>
              <a:t>w2</a:t>
            </a:r>
          </a:p>
        </p:txBody>
      </p:sp>
      <p:sp>
        <p:nvSpPr>
          <p:cNvPr id="42" name="TextBox 41">
            <a:extLst>
              <a:ext uri="{FF2B5EF4-FFF2-40B4-BE49-F238E27FC236}">
                <a16:creationId xmlns:a16="http://schemas.microsoft.com/office/drawing/2014/main" id="{EAE42DFF-289D-07F0-C0A3-F48BA4A8A630}"/>
              </a:ext>
            </a:extLst>
          </p:cNvPr>
          <p:cNvSpPr txBox="1"/>
          <p:nvPr/>
        </p:nvSpPr>
        <p:spPr>
          <a:xfrm>
            <a:off x="6005998" y="2387878"/>
            <a:ext cx="365806" cy="261610"/>
          </a:xfrm>
          <a:prstGeom prst="rect">
            <a:avLst/>
          </a:prstGeom>
          <a:noFill/>
        </p:spPr>
        <p:txBody>
          <a:bodyPr wrap="none" rtlCol="0">
            <a:spAutoFit/>
          </a:bodyPr>
          <a:lstStyle/>
          <a:p>
            <a:r>
              <a:rPr lang="en-US" sz="1100" dirty="0"/>
              <a:t>w3</a:t>
            </a:r>
          </a:p>
        </p:txBody>
      </p:sp>
      <p:sp>
        <p:nvSpPr>
          <p:cNvPr id="43" name="TextBox 42">
            <a:extLst>
              <a:ext uri="{FF2B5EF4-FFF2-40B4-BE49-F238E27FC236}">
                <a16:creationId xmlns:a16="http://schemas.microsoft.com/office/drawing/2014/main" id="{8A8FDF84-5A5C-654B-00A9-FEEF202264ED}"/>
              </a:ext>
            </a:extLst>
          </p:cNvPr>
          <p:cNvSpPr txBox="1"/>
          <p:nvPr/>
        </p:nvSpPr>
        <p:spPr>
          <a:xfrm>
            <a:off x="2096312" y="2457806"/>
            <a:ext cx="365806" cy="261610"/>
          </a:xfrm>
          <a:prstGeom prst="rect">
            <a:avLst/>
          </a:prstGeom>
          <a:noFill/>
        </p:spPr>
        <p:txBody>
          <a:bodyPr wrap="none" rtlCol="0">
            <a:spAutoFit/>
          </a:bodyPr>
          <a:lstStyle/>
          <a:p>
            <a:r>
              <a:rPr lang="en-US" sz="1100" dirty="0"/>
              <a:t>w4</a:t>
            </a:r>
          </a:p>
        </p:txBody>
      </p:sp>
      <p:sp>
        <p:nvSpPr>
          <p:cNvPr id="44" name="TextBox 43">
            <a:extLst>
              <a:ext uri="{FF2B5EF4-FFF2-40B4-BE49-F238E27FC236}">
                <a16:creationId xmlns:a16="http://schemas.microsoft.com/office/drawing/2014/main" id="{D140E35D-6AC9-C9E0-329E-95ADBAB515E6}"/>
              </a:ext>
            </a:extLst>
          </p:cNvPr>
          <p:cNvSpPr txBox="1"/>
          <p:nvPr/>
        </p:nvSpPr>
        <p:spPr>
          <a:xfrm>
            <a:off x="2821315" y="2501003"/>
            <a:ext cx="365806" cy="261610"/>
          </a:xfrm>
          <a:prstGeom prst="rect">
            <a:avLst/>
          </a:prstGeom>
          <a:noFill/>
        </p:spPr>
        <p:txBody>
          <a:bodyPr wrap="none" rtlCol="0">
            <a:spAutoFit/>
          </a:bodyPr>
          <a:lstStyle/>
          <a:p>
            <a:r>
              <a:rPr lang="en-US" sz="1100" dirty="0"/>
              <a:t>w5</a:t>
            </a:r>
          </a:p>
        </p:txBody>
      </p:sp>
      <p:sp>
        <p:nvSpPr>
          <p:cNvPr id="45" name="TextBox 44">
            <a:extLst>
              <a:ext uri="{FF2B5EF4-FFF2-40B4-BE49-F238E27FC236}">
                <a16:creationId xmlns:a16="http://schemas.microsoft.com/office/drawing/2014/main" id="{C2915ED6-ED2B-30DC-C3AD-72EB488598DE}"/>
              </a:ext>
            </a:extLst>
          </p:cNvPr>
          <p:cNvSpPr txBox="1"/>
          <p:nvPr/>
        </p:nvSpPr>
        <p:spPr>
          <a:xfrm>
            <a:off x="3703297" y="2501003"/>
            <a:ext cx="365806" cy="261610"/>
          </a:xfrm>
          <a:prstGeom prst="rect">
            <a:avLst/>
          </a:prstGeom>
          <a:noFill/>
        </p:spPr>
        <p:txBody>
          <a:bodyPr wrap="none" rtlCol="0">
            <a:spAutoFit/>
          </a:bodyPr>
          <a:lstStyle/>
          <a:p>
            <a:r>
              <a:rPr lang="en-US" sz="1100" dirty="0"/>
              <a:t>w6</a:t>
            </a:r>
          </a:p>
        </p:txBody>
      </p:sp>
      <p:sp>
        <p:nvSpPr>
          <p:cNvPr id="46" name="TextBox 45">
            <a:extLst>
              <a:ext uri="{FF2B5EF4-FFF2-40B4-BE49-F238E27FC236}">
                <a16:creationId xmlns:a16="http://schemas.microsoft.com/office/drawing/2014/main" id="{09DCABBE-980E-D252-030C-1B736111C6A8}"/>
              </a:ext>
            </a:extLst>
          </p:cNvPr>
          <p:cNvSpPr txBox="1"/>
          <p:nvPr/>
        </p:nvSpPr>
        <p:spPr>
          <a:xfrm>
            <a:off x="4389097" y="2588611"/>
            <a:ext cx="365806" cy="261610"/>
          </a:xfrm>
          <a:prstGeom prst="rect">
            <a:avLst/>
          </a:prstGeom>
          <a:noFill/>
        </p:spPr>
        <p:txBody>
          <a:bodyPr wrap="none" rtlCol="0">
            <a:spAutoFit/>
          </a:bodyPr>
          <a:lstStyle/>
          <a:p>
            <a:r>
              <a:rPr lang="en-US" sz="1100" dirty="0"/>
              <a:t>w7</a:t>
            </a:r>
          </a:p>
        </p:txBody>
      </p:sp>
      <p:sp>
        <p:nvSpPr>
          <p:cNvPr id="47" name="TextBox 46">
            <a:extLst>
              <a:ext uri="{FF2B5EF4-FFF2-40B4-BE49-F238E27FC236}">
                <a16:creationId xmlns:a16="http://schemas.microsoft.com/office/drawing/2014/main" id="{0317CE2D-3FB9-8A13-F04C-CF5081A5DAE9}"/>
              </a:ext>
            </a:extLst>
          </p:cNvPr>
          <p:cNvSpPr txBox="1"/>
          <p:nvPr/>
        </p:nvSpPr>
        <p:spPr>
          <a:xfrm>
            <a:off x="2405026" y="3869695"/>
            <a:ext cx="365806" cy="261610"/>
          </a:xfrm>
          <a:prstGeom prst="rect">
            <a:avLst/>
          </a:prstGeom>
          <a:noFill/>
        </p:spPr>
        <p:txBody>
          <a:bodyPr wrap="none" rtlCol="0">
            <a:spAutoFit/>
          </a:bodyPr>
          <a:lstStyle/>
          <a:p>
            <a:r>
              <a:rPr lang="en-US" sz="1100" dirty="0"/>
              <a:t>w8</a:t>
            </a:r>
          </a:p>
        </p:txBody>
      </p:sp>
      <p:sp>
        <p:nvSpPr>
          <p:cNvPr id="48" name="TextBox 47">
            <a:extLst>
              <a:ext uri="{FF2B5EF4-FFF2-40B4-BE49-F238E27FC236}">
                <a16:creationId xmlns:a16="http://schemas.microsoft.com/office/drawing/2014/main" id="{5AB4DC4C-33B4-AC2B-9D20-B6BF6D7193D7}"/>
              </a:ext>
            </a:extLst>
          </p:cNvPr>
          <p:cNvSpPr txBox="1"/>
          <p:nvPr/>
        </p:nvSpPr>
        <p:spPr>
          <a:xfrm>
            <a:off x="4004579" y="3883548"/>
            <a:ext cx="365806" cy="261610"/>
          </a:xfrm>
          <a:prstGeom prst="rect">
            <a:avLst/>
          </a:prstGeom>
          <a:noFill/>
        </p:spPr>
        <p:txBody>
          <a:bodyPr wrap="none" rtlCol="0">
            <a:spAutoFit/>
          </a:bodyPr>
          <a:lstStyle/>
          <a:p>
            <a:r>
              <a:rPr lang="en-US" sz="1100" dirty="0"/>
              <a:t>w9</a:t>
            </a:r>
          </a:p>
        </p:txBody>
      </p:sp>
      <p:sp>
        <p:nvSpPr>
          <p:cNvPr id="49" name="TextBox 48">
            <a:extLst>
              <a:ext uri="{FF2B5EF4-FFF2-40B4-BE49-F238E27FC236}">
                <a16:creationId xmlns:a16="http://schemas.microsoft.com/office/drawing/2014/main" id="{4FA49357-EBC2-F424-88D2-B4E4859D3A8D}"/>
              </a:ext>
            </a:extLst>
          </p:cNvPr>
          <p:cNvSpPr txBox="1"/>
          <p:nvPr/>
        </p:nvSpPr>
        <p:spPr>
          <a:xfrm>
            <a:off x="5900338" y="3460081"/>
            <a:ext cx="365806" cy="261610"/>
          </a:xfrm>
          <a:prstGeom prst="rect">
            <a:avLst/>
          </a:prstGeom>
          <a:noFill/>
        </p:spPr>
        <p:txBody>
          <a:bodyPr wrap="none" rtlCol="0">
            <a:spAutoFit/>
          </a:bodyPr>
          <a:lstStyle/>
          <a:p>
            <a:r>
              <a:rPr lang="en-US" sz="1100" dirty="0"/>
              <a:t>w0</a:t>
            </a:r>
          </a:p>
        </p:txBody>
      </p:sp>
      <p:sp>
        <p:nvSpPr>
          <p:cNvPr id="50" name="TextBox 49">
            <a:extLst>
              <a:ext uri="{FF2B5EF4-FFF2-40B4-BE49-F238E27FC236}">
                <a16:creationId xmlns:a16="http://schemas.microsoft.com/office/drawing/2014/main" id="{C706B4D3-F32C-2C77-DACD-60A71AD196A8}"/>
              </a:ext>
            </a:extLst>
          </p:cNvPr>
          <p:cNvSpPr txBox="1"/>
          <p:nvPr/>
        </p:nvSpPr>
        <p:spPr>
          <a:xfrm>
            <a:off x="1828800" y="4572000"/>
            <a:ext cx="6699270" cy="369332"/>
          </a:xfrm>
          <a:prstGeom prst="rect">
            <a:avLst/>
          </a:prstGeom>
          <a:noFill/>
        </p:spPr>
        <p:txBody>
          <a:bodyPr wrap="none" rtlCol="0">
            <a:spAutoFit/>
          </a:bodyPr>
          <a:lstStyle/>
          <a:p>
            <a:r>
              <a:rPr lang="en-US" dirty="0"/>
              <a:t>Error gradient </a:t>
            </a:r>
            <a:r>
              <a:rPr lang="en-US" dirty="0" err="1"/>
              <a:t>wrt</a:t>
            </a:r>
            <a:r>
              <a:rPr lang="en-US" dirty="0"/>
              <a:t> </a:t>
            </a:r>
            <a:r>
              <a:rPr lang="en-US" b="1" dirty="0"/>
              <a:t>w8</a:t>
            </a:r>
            <a:r>
              <a:rPr lang="en-US" dirty="0"/>
              <a:t> = 2*(out-y)*(___*___ + ____*____) * ____</a:t>
            </a:r>
          </a:p>
        </p:txBody>
      </p:sp>
      <p:sp>
        <p:nvSpPr>
          <p:cNvPr id="51" name="TextBox 50">
            <a:extLst>
              <a:ext uri="{FF2B5EF4-FFF2-40B4-BE49-F238E27FC236}">
                <a16:creationId xmlns:a16="http://schemas.microsoft.com/office/drawing/2014/main" id="{EB8C3FD4-0646-B8FE-4D52-381CF4769652}"/>
              </a:ext>
            </a:extLst>
          </p:cNvPr>
          <p:cNvSpPr txBox="1"/>
          <p:nvPr/>
        </p:nvSpPr>
        <p:spPr>
          <a:xfrm>
            <a:off x="1837151" y="5090683"/>
            <a:ext cx="5102679" cy="369332"/>
          </a:xfrm>
          <a:prstGeom prst="rect">
            <a:avLst/>
          </a:prstGeom>
          <a:noFill/>
        </p:spPr>
        <p:txBody>
          <a:bodyPr wrap="none" rtlCol="0">
            <a:spAutoFit/>
          </a:bodyPr>
          <a:lstStyle/>
          <a:p>
            <a:r>
              <a:rPr lang="en-US" dirty="0"/>
              <a:t>Error gradient </a:t>
            </a:r>
            <a:r>
              <a:rPr lang="en-US" dirty="0" err="1"/>
              <a:t>wrt</a:t>
            </a:r>
            <a:r>
              <a:rPr lang="en-US" dirty="0"/>
              <a:t> </a:t>
            </a:r>
            <a:r>
              <a:rPr lang="en-US" b="1" dirty="0"/>
              <a:t>w2</a:t>
            </a:r>
            <a:r>
              <a:rPr lang="en-US" dirty="0"/>
              <a:t> = 2*(out-y)*(____) * _____</a:t>
            </a:r>
          </a:p>
        </p:txBody>
      </p:sp>
      <p:sp>
        <p:nvSpPr>
          <p:cNvPr id="52" name="TextBox 51">
            <a:extLst>
              <a:ext uri="{FF2B5EF4-FFF2-40B4-BE49-F238E27FC236}">
                <a16:creationId xmlns:a16="http://schemas.microsoft.com/office/drawing/2014/main" id="{3983E685-095E-AD89-5B3C-50A2AF82DC92}"/>
              </a:ext>
            </a:extLst>
          </p:cNvPr>
          <p:cNvSpPr txBox="1"/>
          <p:nvPr/>
        </p:nvSpPr>
        <p:spPr>
          <a:xfrm>
            <a:off x="2373654" y="1181732"/>
            <a:ext cx="8186857" cy="369332"/>
          </a:xfrm>
          <a:prstGeom prst="rect">
            <a:avLst/>
          </a:prstGeom>
          <a:noFill/>
        </p:spPr>
        <p:txBody>
          <a:bodyPr wrap="none" rtlCol="0">
            <a:spAutoFit/>
          </a:bodyPr>
          <a:lstStyle/>
          <a:p>
            <a:r>
              <a:rPr lang="en-US" dirty="0"/>
              <a:t>Assuming all linear layers (for simplicity), fill in the terms for the error gradients</a:t>
            </a:r>
          </a:p>
        </p:txBody>
      </p:sp>
      <p:sp>
        <p:nvSpPr>
          <p:cNvPr id="3" name="TextBox 2">
            <a:extLst>
              <a:ext uri="{FF2B5EF4-FFF2-40B4-BE49-F238E27FC236}">
                <a16:creationId xmlns:a16="http://schemas.microsoft.com/office/drawing/2014/main" id="{25054ECB-B6A6-D927-03AE-CEBB0912A410}"/>
              </a:ext>
            </a:extLst>
          </p:cNvPr>
          <p:cNvSpPr txBox="1"/>
          <p:nvPr/>
        </p:nvSpPr>
        <p:spPr>
          <a:xfrm>
            <a:off x="5334000" y="4570956"/>
            <a:ext cx="413896" cy="307777"/>
          </a:xfrm>
          <a:prstGeom prst="rect">
            <a:avLst/>
          </a:prstGeom>
          <a:noFill/>
        </p:spPr>
        <p:txBody>
          <a:bodyPr wrap="none" rtlCol="0">
            <a:spAutoFit/>
          </a:bodyPr>
          <a:lstStyle/>
          <a:p>
            <a:r>
              <a:rPr lang="en-US" sz="1400" dirty="0"/>
              <a:t>w0</a:t>
            </a:r>
          </a:p>
        </p:txBody>
      </p:sp>
      <p:sp>
        <p:nvSpPr>
          <p:cNvPr id="11" name="TextBox 10">
            <a:extLst>
              <a:ext uri="{FF2B5EF4-FFF2-40B4-BE49-F238E27FC236}">
                <a16:creationId xmlns:a16="http://schemas.microsoft.com/office/drawing/2014/main" id="{698A2A05-394A-DEC6-704A-583A5CAAE3A8}"/>
              </a:ext>
            </a:extLst>
          </p:cNvPr>
          <p:cNvSpPr txBox="1"/>
          <p:nvPr/>
        </p:nvSpPr>
        <p:spPr>
          <a:xfrm>
            <a:off x="5799050" y="4554342"/>
            <a:ext cx="413896" cy="307777"/>
          </a:xfrm>
          <a:prstGeom prst="rect">
            <a:avLst/>
          </a:prstGeom>
          <a:noFill/>
        </p:spPr>
        <p:txBody>
          <a:bodyPr wrap="none" rtlCol="0">
            <a:spAutoFit/>
          </a:bodyPr>
          <a:lstStyle/>
          <a:p>
            <a:r>
              <a:rPr lang="en-US" sz="1400" dirty="0"/>
              <a:t>w9</a:t>
            </a:r>
          </a:p>
        </p:txBody>
      </p:sp>
      <p:sp>
        <p:nvSpPr>
          <p:cNvPr id="14" name="TextBox 13">
            <a:extLst>
              <a:ext uri="{FF2B5EF4-FFF2-40B4-BE49-F238E27FC236}">
                <a16:creationId xmlns:a16="http://schemas.microsoft.com/office/drawing/2014/main" id="{670CCE3A-C8BF-536E-573B-413F63E7B2FF}"/>
              </a:ext>
            </a:extLst>
          </p:cNvPr>
          <p:cNvSpPr txBox="1"/>
          <p:nvPr/>
        </p:nvSpPr>
        <p:spPr>
          <a:xfrm>
            <a:off x="6517139" y="4563137"/>
            <a:ext cx="413896" cy="307777"/>
          </a:xfrm>
          <a:prstGeom prst="rect">
            <a:avLst/>
          </a:prstGeom>
          <a:noFill/>
        </p:spPr>
        <p:txBody>
          <a:bodyPr wrap="none" rtlCol="0">
            <a:spAutoFit/>
          </a:bodyPr>
          <a:lstStyle/>
          <a:p>
            <a:r>
              <a:rPr lang="en-US" sz="1400" dirty="0"/>
              <a:t>w3</a:t>
            </a:r>
          </a:p>
        </p:txBody>
      </p:sp>
      <p:sp>
        <p:nvSpPr>
          <p:cNvPr id="15" name="TextBox 14">
            <a:extLst>
              <a:ext uri="{FF2B5EF4-FFF2-40B4-BE49-F238E27FC236}">
                <a16:creationId xmlns:a16="http://schemas.microsoft.com/office/drawing/2014/main" id="{F2564351-C1CB-4FE0-91E0-27391E961AC9}"/>
              </a:ext>
            </a:extLst>
          </p:cNvPr>
          <p:cNvSpPr txBox="1"/>
          <p:nvPr/>
        </p:nvSpPr>
        <p:spPr>
          <a:xfrm>
            <a:off x="7108708" y="4553298"/>
            <a:ext cx="413896" cy="307777"/>
          </a:xfrm>
          <a:prstGeom prst="rect">
            <a:avLst/>
          </a:prstGeom>
          <a:noFill/>
        </p:spPr>
        <p:txBody>
          <a:bodyPr wrap="none" rtlCol="0">
            <a:spAutoFit/>
          </a:bodyPr>
          <a:lstStyle/>
          <a:p>
            <a:r>
              <a:rPr lang="en-US" sz="1400" dirty="0"/>
              <a:t>w7</a:t>
            </a:r>
          </a:p>
        </p:txBody>
      </p:sp>
      <p:sp>
        <p:nvSpPr>
          <p:cNvPr id="17" name="TextBox 16">
            <a:extLst>
              <a:ext uri="{FF2B5EF4-FFF2-40B4-BE49-F238E27FC236}">
                <a16:creationId xmlns:a16="http://schemas.microsoft.com/office/drawing/2014/main" id="{12B82EFC-CB25-1348-39FA-0C830C162D41}"/>
              </a:ext>
            </a:extLst>
          </p:cNvPr>
          <p:cNvSpPr txBox="1"/>
          <p:nvPr/>
        </p:nvSpPr>
        <p:spPr>
          <a:xfrm>
            <a:off x="7841411" y="4543304"/>
            <a:ext cx="383438" cy="307777"/>
          </a:xfrm>
          <a:prstGeom prst="rect">
            <a:avLst/>
          </a:prstGeom>
          <a:noFill/>
        </p:spPr>
        <p:txBody>
          <a:bodyPr wrap="none" rtlCol="0">
            <a:spAutoFit/>
          </a:bodyPr>
          <a:lstStyle/>
          <a:p>
            <a:r>
              <a:rPr lang="en-US" sz="1400" dirty="0"/>
              <a:t>x2</a:t>
            </a:r>
          </a:p>
        </p:txBody>
      </p:sp>
      <p:sp>
        <p:nvSpPr>
          <p:cNvPr id="18" name="TextBox 17">
            <a:extLst>
              <a:ext uri="{FF2B5EF4-FFF2-40B4-BE49-F238E27FC236}">
                <a16:creationId xmlns:a16="http://schemas.microsoft.com/office/drawing/2014/main" id="{81DF3035-700B-B9D6-08B9-4992DD609E45}"/>
              </a:ext>
            </a:extLst>
          </p:cNvPr>
          <p:cNvSpPr txBox="1"/>
          <p:nvPr/>
        </p:nvSpPr>
        <p:spPr>
          <a:xfrm>
            <a:off x="5388608" y="5105844"/>
            <a:ext cx="413896" cy="307777"/>
          </a:xfrm>
          <a:prstGeom prst="rect">
            <a:avLst/>
          </a:prstGeom>
          <a:noFill/>
        </p:spPr>
        <p:txBody>
          <a:bodyPr wrap="none" rtlCol="0">
            <a:spAutoFit/>
          </a:bodyPr>
          <a:lstStyle/>
          <a:p>
            <a:r>
              <a:rPr lang="en-US" sz="1400" dirty="0"/>
              <a:t>w3</a:t>
            </a:r>
          </a:p>
        </p:txBody>
      </p:sp>
      <p:sp>
        <p:nvSpPr>
          <p:cNvPr id="20" name="TextBox 19">
            <a:extLst>
              <a:ext uri="{FF2B5EF4-FFF2-40B4-BE49-F238E27FC236}">
                <a16:creationId xmlns:a16="http://schemas.microsoft.com/office/drawing/2014/main" id="{1C44A23B-294D-EE55-9CA7-004CF4CC8E6F}"/>
              </a:ext>
            </a:extLst>
          </p:cNvPr>
          <p:cNvSpPr txBox="1"/>
          <p:nvPr/>
        </p:nvSpPr>
        <p:spPr>
          <a:xfrm>
            <a:off x="6227791" y="5105843"/>
            <a:ext cx="383438" cy="307777"/>
          </a:xfrm>
          <a:prstGeom prst="rect">
            <a:avLst/>
          </a:prstGeom>
          <a:noFill/>
        </p:spPr>
        <p:txBody>
          <a:bodyPr wrap="none" rtlCol="0">
            <a:spAutoFit/>
          </a:bodyPr>
          <a:lstStyle/>
          <a:p>
            <a:r>
              <a:rPr lang="en-US" sz="1400" dirty="0"/>
              <a:t>h1</a:t>
            </a:r>
          </a:p>
        </p:txBody>
      </p:sp>
    </p:spTree>
    <p:extLst>
      <p:ext uri="{BB962C8B-B14F-4D97-AF65-F5344CB8AC3E}">
        <p14:creationId xmlns:p14="http://schemas.microsoft.com/office/powerpoint/2010/main" val="2274472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P spid="14" grpId="0"/>
      <p:bldP spid="15" grpId="0"/>
      <p:bldP spid="17" grpId="0"/>
      <p:bldP spid="18" grpId="0"/>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322B0-6F2A-77DC-6E15-EE5EE959ADC9}"/>
              </a:ext>
            </a:extLst>
          </p:cNvPr>
          <p:cNvSpPr>
            <a:spLocks noGrp="1"/>
          </p:cNvSpPr>
          <p:nvPr>
            <p:ph type="title"/>
          </p:nvPr>
        </p:nvSpPr>
        <p:spPr/>
        <p:txBody>
          <a:bodyPr/>
          <a:lstStyle/>
          <a:p>
            <a:r>
              <a:rPr lang="en-US" dirty="0"/>
              <a:t>MLP Optimization by SGD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5DACE1B-A69D-26B6-F330-EEEB3783D4B7}"/>
                  </a:ext>
                </a:extLst>
              </p:cNvPr>
              <p:cNvSpPr>
                <a:spLocks noGrp="1"/>
              </p:cNvSpPr>
              <p:nvPr>
                <p:ph idx="1"/>
              </p:nvPr>
            </p:nvSpPr>
            <p:spPr>
              <a:xfrm>
                <a:off x="609600" y="990600"/>
                <a:ext cx="10972800" cy="5638800"/>
              </a:xfrm>
            </p:spPr>
            <p:txBody>
              <a:bodyPr>
                <a:normAutofit/>
              </a:bodyPr>
              <a:lstStyle/>
              <a:p>
                <a:pPr marL="0" indent="0">
                  <a:buNone/>
                </a:pPr>
                <a:r>
                  <a:rPr lang="en-US" dirty="0"/>
                  <a:t>For each epoch </a:t>
                </a:r>
                <a14:m>
                  <m:oMath xmlns:m="http://schemas.openxmlformats.org/officeDocument/2006/math">
                    <m:r>
                      <a:rPr lang="en-US" i="1" dirty="0" smtClean="0">
                        <a:latin typeface="Cambria Math" panose="02040503050406030204" pitchFamily="18" charset="0"/>
                      </a:rPr>
                      <m:t>𝑡</m:t>
                    </m:r>
                  </m:oMath>
                </a14:m>
                <a:r>
                  <a:rPr lang="en-US" dirty="0"/>
                  <a:t>:</a:t>
                </a:r>
              </a:p>
              <a:p>
                <a:pPr marL="0" indent="0">
                  <a:buNone/>
                </a:pPr>
                <a:r>
                  <a:rPr lang="en-US" dirty="0"/>
                  <a:t>	Split data into batches	</a:t>
                </a:r>
              </a:p>
              <a:p>
                <a:pPr marL="0" indent="0">
                  <a:buNone/>
                </a:pPr>
                <a:r>
                  <a:rPr lang="en-US" dirty="0"/>
                  <a:t>	</a:t>
                </a:r>
                <a14:m>
                  <m:oMath xmlns:m="http://schemas.openxmlformats.org/officeDocument/2006/math">
                    <m:r>
                      <a:rPr lang="en-US" i="1">
                        <a:latin typeface="Cambria Math" panose="02040503050406030204" pitchFamily="18" charset="0"/>
                      </a:rPr>
                      <m:t>𝜂</m:t>
                    </m:r>
                    <m:r>
                      <a:rPr lang="en-US" b="0" i="1" smtClean="0">
                        <a:latin typeface="Cambria Math" panose="02040503050406030204" pitchFamily="18" charset="0"/>
                      </a:rPr>
                      <m:t>=0.001</m:t>
                    </m:r>
                  </m:oMath>
                </a14:m>
                <a:r>
                  <a:rPr lang="en-US" dirty="0"/>
                  <a:t>   (or some schedule)</a:t>
                </a:r>
              </a:p>
              <a:p>
                <a:pPr marL="0" indent="0">
                  <a:buNone/>
                </a:pPr>
                <a:r>
                  <a:rPr lang="en-US" dirty="0"/>
                  <a:t>	For each batch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oMath>
                </a14:m>
                <a:r>
                  <a:rPr lang="en-US" dirty="0"/>
                  <a:t>:</a:t>
                </a:r>
              </a:p>
              <a:p>
                <a:pPr marL="0" indent="0">
                  <a:buNone/>
                </a:pPr>
                <a:r>
                  <a:rPr lang="en-US" dirty="0"/>
                  <a:t>		1. Compute output</a:t>
                </a:r>
              </a:p>
              <a:p>
                <a:pPr marL="0" indent="0">
                  <a:buNone/>
                </a:pPr>
                <a:r>
                  <a:rPr lang="en-US" dirty="0"/>
                  <a:t>		2. Evaluate loss</a:t>
                </a:r>
              </a:p>
              <a:p>
                <a:pPr marL="0" indent="0">
                  <a:buNone/>
                </a:pPr>
                <a:r>
                  <a:rPr lang="en-US" dirty="0"/>
                  <a:t>		3. Compute gradients with backpropagation</a:t>
                </a:r>
              </a:p>
              <a:p>
                <a:pPr marL="0" indent="0">
                  <a:buNone/>
                </a:pPr>
                <a:r>
                  <a:rPr lang="en-US" dirty="0"/>
                  <a:t>		4. Update the weights</a:t>
                </a:r>
              </a:p>
              <a:p>
                <a:pPr marL="0" indent="0">
                  <a:buNone/>
                </a:pPr>
                <a:r>
                  <a:rPr lang="en-US" dirty="0"/>
                  <a:t>		</a:t>
                </a:r>
              </a:p>
              <a:p>
                <a:pPr marL="0" indent="0">
                  <a:buNone/>
                </a:pPr>
                <a:endParaRPr lang="en-US" dirty="0"/>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35DACE1B-A69D-26B6-F330-EEEB3783D4B7}"/>
                  </a:ext>
                </a:extLst>
              </p:cNvPr>
              <p:cNvSpPr>
                <a:spLocks noGrp="1" noRot="1" noChangeAspect="1" noMove="1" noResize="1" noEditPoints="1" noAdjustHandles="1" noChangeArrowheads="1" noChangeShapeType="1" noTextEdit="1"/>
              </p:cNvSpPr>
              <p:nvPr>
                <p:ph idx="1"/>
              </p:nvPr>
            </p:nvSpPr>
            <p:spPr>
              <a:xfrm>
                <a:off x="609600" y="990600"/>
                <a:ext cx="10972800" cy="5638800"/>
              </a:xfrm>
              <a:blipFill>
                <a:blip r:embed="rId2"/>
                <a:stretch>
                  <a:fillRect l="-1389" t="-1297"/>
                </a:stretch>
              </a:blipFill>
            </p:spPr>
            <p:txBody>
              <a:bodyPr/>
              <a:lstStyle/>
              <a:p>
                <a:r>
                  <a:rPr lang="en-US">
                    <a:noFill/>
                  </a:rPr>
                  <a:t> </a:t>
                </a:r>
              </a:p>
            </p:txBody>
          </p:sp>
        </mc:Fallback>
      </mc:AlternateContent>
    </p:spTree>
    <p:extLst>
      <p:ext uri="{BB962C8B-B14F-4D97-AF65-F5344CB8AC3E}">
        <p14:creationId xmlns:p14="http://schemas.microsoft.com/office/powerpoint/2010/main" val="2750119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B2BA2-309C-77D0-4DDC-AE4742D6A871}"/>
              </a:ext>
            </a:extLst>
          </p:cNvPr>
          <p:cNvSpPr>
            <a:spLocks noGrp="1"/>
          </p:cNvSpPr>
          <p:nvPr>
            <p:ph type="title"/>
          </p:nvPr>
        </p:nvSpPr>
        <p:spPr/>
        <p:txBody>
          <a:bodyPr>
            <a:normAutofit/>
          </a:bodyPr>
          <a:lstStyle/>
          <a:p>
            <a:r>
              <a:rPr lang="en-US" sz="3200" dirty="0"/>
              <a:t>What is the benefit and cost of going from a perceptron to MLP?</a:t>
            </a:r>
          </a:p>
        </p:txBody>
      </p:sp>
      <p:sp>
        <p:nvSpPr>
          <p:cNvPr id="3" name="Content Placeholder 2">
            <a:extLst>
              <a:ext uri="{FF2B5EF4-FFF2-40B4-BE49-F238E27FC236}">
                <a16:creationId xmlns:a16="http://schemas.microsoft.com/office/drawing/2014/main" id="{CE575122-8576-BE26-DBB6-6E4A00AEA220}"/>
              </a:ext>
            </a:extLst>
          </p:cNvPr>
          <p:cNvSpPr>
            <a:spLocks noGrp="1"/>
          </p:cNvSpPr>
          <p:nvPr>
            <p:ph idx="1"/>
          </p:nvPr>
        </p:nvSpPr>
        <p:spPr/>
        <p:txBody>
          <a:bodyPr>
            <a:normAutofit fontScale="92500" lnSpcReduction="10000"/>
          </a:bodyPr>
          <a:lstStyle/>
          <a:p>
            <a:pPr marL="0" indent="0">
              <a:buNone/>
            </a:pPr>
            <a:r>
              <a:rPr lang="en-US" dirty="0"/>
              <a:t>Benefit</a:t>
            </a:r>
          </a:p>
          <a:p>
            <a:pPr marL="971550" lvl="1" indent="-514350">
              <a:buFont typeface="+mj-lt"/>
              <a:buAutoNum type="arabicPeriod"/>
            </a:pPr>
            <a:r>
              <a:rPr lang="en-US" dirty="0"/>
              <a:t>Much greater expressivity, can model non-linear functions</a:t>
            </a:r>
          </a:p>
          <a:p>
            <a:pPr marL="571500" indent="-514350"/>
            <a:endParaRPr lang="en-US" dirty="0"/>
          </a:p>
          <a:p>
            <a:pPr marL="57150" indent="0">
              <a:buNone/>
            </a:pPr>
            <a:r>
              <a:rPr lang="en-US" dirty="0"/>
              <a:t>Cost</a:t>
            </a:r>
          </a:p>
          <a:p>
            <a:pPr marL="971550" lvl="1" indent="-514350">
              <a:buFont typeface="+mj-lt"/>
              <a:buAutoNum type="arabicPeriod"/>
            </a:pPr>
            <a:r>
              <a:rPr lang="en-US" dirty="0"/>
              <a:t>Optimization is no longer convex, globally optimum solution no longer guaranteed (or even likely)</a:t>
            </a:r>
          </a:p>
          <a:p>
            <a:pPr marL="971550" lvl="1" indent="-514350">
              <a:buFont typeface="+mj-lt"/>
              <a:buAutoNum type="arabicPeriod"/>
            </a:pPr>
            <a:r>
              <a:rPr lang="en-US" dirty="0"/>
              <a:t>Larger model = more training and inference time</a:t>
            </a:r>
          </a:p>
          <a:p>
            <a:pPr marL="971550" lvl="1" indent="-514350">
              <a:buFont typeface="+mj-lt"/>
              <a:buAutoNum type="arabicPeriod"/>
            </a:pPr>
            <a:r>
              <a:rPr lang="en-US" dirty="0"/>
              <a:t>Larger model = more data required to obtain a good fit</a:t>
            </a:r>
          </a:p>
          <a:p>
            <a:pPr marL="457200" lvl="1" indent="0">
              <a:buNone/>
            </a:pPr>
            <a:endParaRPr lang="en-US" dirty="0"/>
          </a:p>
          <a:p>
            <a:pPr marL="0" lvl="1" indent="0">
              <a:buNone/>
            </a:pPr>
            <a:r>
              <a:rPr lang="en-US" dirty="0"/>
              <a:t>In summary: MLP has lower bias and higher variance, and additional error due to optimization challenges</a:t>
            </a:r>
          </a:p>
        </p:txBody>
      </p:sp>
    </p:spTree>
    <p:extLst>
      <p:ext uri="{BB962C8B-B14F-4D97-AF65-F5344CB8AC3E}">
        <p14:creationId xmlns:p14="http://schemas.microsoft.com/office/powerpoint/2010/main" val="62624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815BE-B2F1-6B4F-6BE4-8AD252EFC7D3}"/>
              </a:ext>
            </a:extLst>
          </p:cNvPr>
          <p:cNvSpPr>
            <a:spLocks noGrp="1"/>
          </p:cNvSpPr>
          <p:nvPr>
            <p:ph type="title"/>
          </p:nvPr>
        </p:nvSpPr>
        <p:spPr/>
        <p:txBody>
          <a:bodyPr/>
          <a:lstStyle/>
          <a:p>
            <a:r>
              <a:rPr lang="en-US" dirty="0"/>
              <a:t>Demo: Part 2</a:t>
            </a:r>
          </a:p>
        </p:txBody>
      </p:sp>
      <p:sp>
        <p:nvSpPr>
          <p:cNvPr id="3" name="Content Placeholder 2">
            <a:extLst>
              <a:ext uri="{FF2B5EF4-FFF2-40B4-BE49-F238E27FC236}">
                <a16:creationId xmlns:a16="http://schemas.microsoft.com/office/drawing/2014/main" id="{FC8A8F3A-FECF-DB46-BDBF-817A83A64CDC}"/>
              </a:ext>
            </a:extLst>
          </p:cNvPr>
          <p:cNvSpPr>
            <a:spLocks noGrp="1"/>
          </p:cNvSpPr>
          <p:nvPr>
            <p:ph idx="1"/>
          </p:nvPr>
        </p:nvSpPr>
        <p:spPr/>
        <p:txBody>
          <a:bodyPr/>
          <a:lstStyle/>
          <a:p>
            <a:pPr marL="0" indent="0">
              <a:buNone/>
            </a:pPr>
            <a:r>
              <a:rPr lang="en-US" dirty="0">
                <a:hlinkClick r:id="rId2"/>
              </a:rPr>
              <a:t>https://colab.research.google.com/drive/1nKNJyolqgzW53Rz59M2BZtyQM8bbrExb?usp=sharing</a:t>
            </a:r>
            <a:r>
              <a:rPr lang="en-US" dirty="0"/>
              <a:t> </a:t>
            </a:r>
          </a:p>
        </p:txBody>
      </p:sp>
    </p:spTree>
    <p:extLst>
      <p:ext uri="{BB962C8B-B14F-4D97-AF65-F5344CB8AC3E}">
        <p14:creationId xmlns:p14="http://schemas.microsoft.com/office/powerpoint/2010/main" val="35210461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Multi-Layer Network Demo</a:t>
            </a:r>
          </a:p>
        </p:txBody>
      </p:sp>
      <p:pic>
        <p:nvPicPr>
          <p:cNvPr id="6" name="Picture 5" descr="Screen Shot 2016-04-13 at 12.56.4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197856"/>
            <a:ext cx="9144000" cy="4593345"/>
          </a:xfrm>
          <a:prstGeom prst="rect">
            <a:avLst/>
          </a:prstGeom>
        </p:spPr>
      </p:pic>
      <p:sp>
        <p:nvSpPr>
          <p:cNvPr id="7" name="Rectangle 6"/>
          <p:cNvSpPr/>
          <p:nvPr/>
        </p:nvSpPr>
        <p:spPr>
          <a:xfrm>
            <a:off x="2971800" y="6015336"/>
            <a:ext cx="6096000" cy="369332"/>
          </a:xfrm>
          <a:prstGeom prst="rect">
            <a:avLst/>
          </a:prstGeom>
        </p:spPr>
        <p:txBody>
          <a:bodyPr wrap="square">
            <a:spAutoFit/>
          </a:bodyPr>
          <a:lstStyle/>
          <a:p>
            <a:pPr algn="ctr"/>
            <a:r>
              <a:rPr lang="en-US" b="0" dirty="0">
                <a:hlinkClick r:id="rId3"/>
              </a:rPr>
              <a:t>http://playground.tensorflow.org/</a:t>
            </a:r>
            <a:endParaRPr lang="en-US" b="0" dirty="0"/>
          </a:p>
        </p:txBody>
      </p:sp>
      <p:sp>
        <p:nvSpPr>
          <p:cNvPr id="8" name="TextBox 7"/>
          <p:cNvSpPr txBox="1"/>
          <p:nvPr/>
        </p:nvSpPr>
        <p:spPr>
          <a:xfrm>
            <a:off x="9524738" y="6596390"/>
            <a:ext cx="1143262" cy="261610"/>
          </a:xfrm>
          <a:prstGeom prst="rect">
            <a:avLst/>
          </a:prstGeom>
          <a:noFill/>
        </p:spPr>
        <p:txBody>
          <a:bodyPr wrap="none" rtlCol="0">
            <a:spAutoFit/>
          </a:bodyPr>
          <a:lstStyle/>
          <a:p>
            <a:r>
              <a:rPr lang="en-US" sz="1100" dirty="0">
                <a:solidFill>
                  <a:schemeClr val="bg1">
                    <a:lumMod val="50000"/>
                  </a:schemeClr>
                </a:solidFill>
              </a:rPr>
              <a:t>Slide: Lazebnik</a:t>
            </a:r>
          </a:p>
        </p:txBody>
      </p:sp>
      <p:sp>
        <p:nvSpPr>
          <p:cNvPr id="3" name="TextBox 2">
            <a:extLst>
              <a:ext uri="{FF2B5EF4-FFF2-40B4-BE49-F238E27FC236}">
                <a16:creationId xmlns:a16="http://schemas.microsoft.com/office/drawing/2014/main" id="{BCA7E85E-EDAE-752A-FF95-F600C5CE135C}"/>
              </a:ext>
            </a:extLst>
          </p:cNvPr>
          <p:cNvSpPr txBox="1"/>
          <p:nvPr/>
        </p:nvSpPr>
        <p:spPr>
          <a:xfrm>
            <a:off x="76200" y="6357863"/>
            <a:ext cx="3895041" cy="369332"/>
          </a:xfrm>
          <a:prstGeom prst="rect">
            <a:avLst/>
          </a:prstGeom>
          <a:noFill/>
        </p:spPr>
        <p:txBody>
          <a:bodyPr wrap="none" rtlCol="0">
            <a:spAutoFit/>
          </a:bodyPr>
          <a:lstStyle/>
          <a:p>
            <a:r>
              <a:rPr lang="en-US" dirty="0"/>
              <a:t>Try many layers with sigmoid vs </a:t>
            </a:r>
            <a:r>
              <a:rPr lang="en-US" dirty="0" err="1"/>
              <a:t>relu</a:t>
            </a:r>
            <a:endParaRPr lang="en-US" dirty="0"/>
          </a:p>
        </p:txBody>
      </p:sp>
    </p:spTree>
    <p:extLst>
      <p:ext uri="{BB962C8B-B14F-4D97-AF65-F5344CB8AC3E}">
        <p14:creationId xmlns:p14="http://schemas.microsoft.com/office/powerpoint/2010/main" val="6521027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61674-350D-0E72-6820-CA303FE10362}"/>
              </a:ext>
            </a:extLst>
          </p:cNvPr>
          <p:cNvSpPr>
            <a:spLocks noGrp="1"/>
          </p:cNvSpPr>
          <p:nvPr>
            <p:ph type="title"/>
          </p:nvPr>
        </p:nvSpPr>
        <p:spPr/>
        <p:txBody>
          <a:bodyPr>
            <a:normAutofit/>
          </a:bodyPr>
          <a:lstStyle/>
          <a:p>
            <a:r>
              <a:rPr lang="en-US" sz="3200" dirty="0"/>
              <a:t>Another application example: mapping position/rays to color</a:t>
            </a:r>
          </a:p>
        </p:txBody>
      </p:sp>
      <p:sp>
        <p:nvSpPr>
          <p:cNvPr id="3" name="Content Placeholder 2">
            <a:extLst>
              <a:ext uri="{FF2B5EF4-FFF2-40B4-BE49-F238E27FC236}">
                <a16:creationId xmlns:a16="http://schemas.microsoft.com/office/drawing/2014/main" id="{D66052DC-7E64-9C7F-BDFD-A3ED180447CC}"/>
              </a:ext>
            </a:extLst>
          </p:cNvPr>
          <p:cNvSpPr>
            <a:spLocks noGrp="1"/>
          </p:cNvSpPr>
          <p:nvPr>
            <p:ph idx="1"/>
          </p:nvPr>
        </p:nvSpPr>
        <p:spPr>
          <a:xfrm>
            <a:off x="444689" y="5246427"/>
            <a:ext cx="11302621" cy="1600200"/>
          </a:xfrm>
        </p:spPr>
        <p:txBody>
          <a:bodyPr/>
          <a:lstStyle/>
          <a:p>
            <a:r>
              <a:rPr lang="en-US" sz="1800" b="0" i="0" u="none" strike="noStrike" dirty="0">
                <a:solidFill>
                  <a:srgbClr val="000000"/>
                </a:solidFill>
                <a:effectLst/>
                <a:latin typeface="Arial" panose="020B0604020202020204" pitchFamily="34" charset="0"/>
              </a:rPr>
              <a:t>L2 loss</a:t>
            </a:r>
          </a:p>
          <a:p>
            <a:r>
              <a:rPr lang="en-US" sz="1800" b="0" i="0" u="none" strike="noStrike" dirty="0" err="1">
                <a:solidFill>
                  <a:srgbClr val="000000"/>
                </a:solidFill>
                <a:effectLst/>
                <a:latin typeface="Arial" panose="020B0604020202020204" pitchFamily="34" charset="0"/>
              </a:rPr>
              <a:t>ReLU</a:t>
            </a:r>
            <a:r>
              <a:rPr lang="en-US" sz="1800" b="0" i="0" u="none" strike="noStrike" dirty="0">
                <a:solidFill>
                  <a:srgbClr val="000000"/>
                </a:solidFill>
                <a:effectLst/>
                <a:latin typeface="Arial" panose="020B0604020202020204" pitchFamily="34" charset="0"/>
              </a:rPr>
              <a:t> MLP with 4 layers and 256 channels (nodes per layer)</a:t>
            </a:r>
          </a:p>
          <a:p>
            <a:r>
              <a:rPr lang="en-US" sz="1800" dirty="0">
                <a:solidFill>
                  <a:srgbClr val="000000"/>
                </a:solidFill>
                <a:latin typeface="Arial" panose="020B0604020202020204" pitchFamily="34" charset="0"/>
              </a:rPr>
              <a:t>S</a:t>
            </a:r>
            <a:r>
              <a:rPr lang="en-US" sz="1800" b="0" i="0" u="none" strike="noStrike" dirty="0">
                <a:solidFill>
                  <a:srgbClr val="000000"/>
                </a:solidFill>
                <a:effectLst/>
                <a:latin typeface="Arial" panose="020B0604020202020204" pitchFamily="34" charset="0"/>
              </a:rPr>
              <a:t>igmoid activation on output</a:t>
            </a:r>
          </a:p>
          <a:p>
            <a:r>
              <a:rPr lang="en-US" sz="1800" b="0" i="0" u="none" strike="noStrike" dirty="0">
                <a:solidFill>
                  <a:srgbClr val="000000"/>
                </a:solidFill>
                <a:effectLst/>
                <a:latin typeface="Arial" panose="020B0604020202020204" pitchFamily="34" charset="0"/>
              </a:rPr>
              <a:t>256 frequency positional encoding</a:t>
            </a:r>
            <a:endParaRPr lang="en-US" dirty="0"/>
          </a:p>
        </p:txBody>
      </p:sp>
      <p:pic>
        <p:nvPicPr>
          <p:cNvPr id="5" name="Picture 4">
            <a:extLst>
              <a:ext uri="{FF2B5EF4-FFF2-40B4-BE49-F238E27FC236}">
                <a16:creationId xmlns:a16="http://schemas.microsoft.com/office/drawing/2014/main" id="{7A8926FC-9A95-DCA4-49DB-DA6D92291897}"/>
              </a:ext>
            </a:extLst>
          </p:cNvPr>
          <p:cNvPicPr>
            <a:picLocks noChangeAspect="1"/>
          </p:cNvPicPr>
          <p:nvPr/>
        </p:nvPicPr>
        <p:blipFill>
          <a:blip r:embed="rId2"/>
          <a:stretch>
            <a:fillRect/>
          </a:stretch>
        </p:blipFill>
        <p:spPr>
          <a:xfrm>
            <a:off x="914400" y="750627"/>
            <a:ext cx="9886498" cy="4495800"/>
          </a:xfrm>
          <a:prstGeom prst="rect">
            <a:avLst/>
          </a:prstGeom>
        </p:spPr>
      </p:pic>
      <p:sp>
        <p:nvSpPr>
          <p:cNvPr id="6" name="TextBox 5">
            <a:extLst>
              <a:ext uri="{FF2B5EF4-FFF2-40B4-BE49-F238E27FC236}">
                <a16:creationId xmlns:a16="http://schemas.microsoft.com/office/drawing/2014/main" id="{E42F6DB0-B309-DA7F-C915-F19240A18E96}"/>
              </a:ext>
            </a:extLst>
          </p:cNvPr>
          <p:cNvSpPr txBox="1"/>
          <p:nvPr/>
        </p:nvSpPr>
        <p:spPr>
          <a:xfrm>
            <a:off x="6444442" y="6499198"/>
            <a:ext cx="3066224" cy="307777"/>
          </a:xfrm>
          <a:prstGeom prst="rect">
            <a:avLst/>
          </a:prstGeom>
          <a:noFill/>
        </p:spPr>
        <p:txBody>
          <a:bodyPr wrap="none" rtlCol="0">
            <a:spAutoFit/>
          </a:bodyPr>
          <a:lstStyle/>
          <a:p>
            <a:r>
              <a:rPr lang="en-US" sz="1400" dirty="0">
                <a:solidFill>
                  <a:schemeClr val="tx1">
                    <a:lumMod val="50000"/>
                    <a:lumOff val="50000"/>
                  </a:schemeClr>
                </a:solidFill>
                <a:hlinkClick r:id="rId3">
                  <a:extLst>
                    <a:ext uri="{A12FA001-AC4F-418D-AE19-62706E023703}">
                      <ahyp:hlinkClr xmlns:ahyp="http://schemas.microsoft.com/office/drawing/2018/hyperlinkcolor" val="tx"/>
                    </a:ext>
                  </a:extLst>
                </a:hlinkClick>
              </a:rPr>
              <a:t>Fourier Features</a:t>
            </a:r>
            <a:r>
              <a:rPr lang="en-US" sz="1400" dirty="0">
                <a:solidFill>
                  <a:schemeClr val="tx1">
                    <a:lumMod val="50000"/>
                    <a:lumOff val="50000"/>
                  </a:schemeClr>
                </a:solidFill>
              </a:rPr>
              <a:t> (</a:t>
            </a:r>
            <a:r>
              <a:rPr lang="en-US" sz="1400" dirty="0" err="1">
                <a:solidFill>
                  <a:schemeClr val="tx1">
                    <a:lumMod val="50000"/>
                    <a:lumOff val="50000"/>
                  </a:schemeClr>
                </a:solidFill>
              </a:rPr>
              <a:t>Tancik</a:t>
            </a:r>
            <a:r>
              <a:rPr lang="en-US" sz="1400" dirty="0">
                <a:solidFill>
                  <a:schemeClr val="tx1">
                    <a:lumMod val="50000"/>
                    <a:lumOff val="50000"/>
                  </a:schemeClr>
                </a:solidFill>
              </a:rPr>
              <a:t> et al. 2020)</a:t>
            </a:r>
          </a:p>
        </p:txBody>
      </p:sp>
      <p:sp>
        <p:nvSpPr>
          <p:cNvPr id="7" name="TextBox 6">
            <a:extLst>
              <a:ext uri="{FF2B5EF4-FFF2-40B4-BE49-F238E27FC236}">
                <a16:creationId xmlns:a16="http://schemas.microsoft.com/office/drawing/2014/main" id="{E47DF5D9-FF49-D706-1ABE-EA4D6928631C}"/>
              </a:ext>
            </a:extLst>
          </p:cNvPr>
          <p:cNvSpPr txBox="1"/>
          <p:nvPr/>
        </p:nvSpPr>
        <p:spPr>
          <a:xfrm>
            <a:off x="9544785" y="6504590"/>
            <a:ext cx="2512226" cy="307777"/>
          </a:xfrm>
          <a:prstGeom prst="rect">
            <a:avLst/>
          </a:prstGeom>
          <a:noFill/>
        </p:spPr>
        <p:txBody>
          <a:bodyPr wrap="none" rtlCol="0">
            <a:spAutoFit/>
          </a:bodyPr>
          <a:lstStyle/>
          <a:p>
            <a:r>
              <a:rPr lang="en-US" sz="1400" dirty="0" err="1">
                <a:solidFill>
                  <a:schemeClr val="tx1">
                    <a:lumMod val="50000"/>
                    <a:lumOff val="50000"/>
                  </a:schemeClr>
                </a:solidFill>
                <a:hlinkClick r:id="rId4">
                  <a:extLst>
                    <a:ext uri="{A12FA001-AC4F-418D-AE19-62706E023703}">
                      <ahyp:hlinkClr xmlns:ahyp="http://schemas.microsoft.com/office/drawing/2018/hyperlinkcolor" val="tx"/>
                    </a:ext>
                  </a:extLst>
                </a:hlinkClick>
              </a:rPr>
              <a:t>NeRF</a:t>
            </a:r>
            <a:r>
              <a:rPr lang="en-US" sz="1400" dirty="0">
                <a:solidFill>
                  <a:schemeClr val="tx1">
                    <a:lumMod val="50000"/>
                    <a:lumOff val="50000"/>
                  </a:schemeClr>
                </a:solidFill>
              </a:rPr>
              <a:t> (Mildenhall et al. 2020)</a:t>
            </a:r>
          </a:p>
        </p:txBody>
      </p:sp>
    </p:spTree>
    <p:extLst>
      <p:ext uri="{BB962C8B-B14F-4D97-AF65-F5344CB8AC3E}">
        <p14:creationId xmlns:p14="http://schemas.microsoft.com/office/powerpoint/2010/main" val="1533016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739BB-0AD1-BB66-0EB3-2ACA98DC45E6}"/>
              </a:ext>
            </a:extLst>
          </p:cNvPr>
          <p:cNvSpPr>
            <a:spLocks noGrp="1"/>
          </p:cNvSpPr>
          <p:nvPr>
            <p:ph type="title"/>
          </p:nvPr>
        </p:nvSpPr>
        <p:spPr/>
        <p:txBody>
          <a:bodyPr/>
          <a:lstStyle/>
          <a:p>
            <a:r>
              <a:rPr lang="en-US" dirty="0"/>
              <a:t>HW 2</a:t>
            </a:r>
          </a:p>
        </p:txBody>
      </p:sp>
      <p:sp>
        <p:nvSpPr>
          <p:cNvPr id="3" name="Content Placeholder 2">
            <a:extLst>
              <a:ext uri="{FF2B5EF4-FFF2-40B4-BE49-F238E27FC236}">
                <a16:creationId xmlns:a16="http://schemas.microsoft.com/office/drawing/2014/main" id="{823735F0-9391-C890-5D5B-1CCA5D964655}"/>
              </a:ext>
            </a:extLst>
          </p:cNvPr>
          <p:cNvSpPr>
            <a:spLocks noGrp="1"/>
          </p:cNvSpPr>
          <p:nvPr>
            <p:ph idx="1"/>
          </p:nvPr>
        </p:nvSpPr>
        <p:spPr/>
        <p:txBody>
          <a:bodyPr/>
          <a:lstStyle/>
          <a:p>
            <a:pPr marL="0" indent="0">
              <a:buNone/>
            </a:pPr>
            <a:r>
              <a:rPr lang="en-US" dirty="0">
                <a:hlinkClick r:id="rId2"/>
              </a:rPr>
              <a:t>https://docs.google.com/document/d/13vTEGx3fdfc4rtcF86xoUyXm6eHmuvys5ZkMbcEgK4s/edit</a:t>
            </a:r>
            <a:r>
              <a:rPr lang="en-US" dirty="0"/>
              <a:t> </a:t>
            </a:r>
          </a:p>
        </p:txBody>
      </p:sp>
    </p:spTree>
    <p:extLst>
      <p:ext uri="{BB962C8B-B14F-4D97-AF65-F5344CB8AC3E}">
        <p14:creationId xmlns:p14="http://schemas.microsoft.com/office/powerpoint/2010/main" val="2801495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41A52-35CC-BF39-1228-7BBE9D3F5375}"/>
              </a:ext>
            </a:extLst>
          </p:cNvPr>
          <p:cNvSpPr>
            <a:spLocks noGrp="1"/>
          </p:cNvSpPr>
          <p:nvPr>
            <p:ph type="title"/>
          </p:nvPr>
        </p:nvSpPr>
        <p:spPr/>
        <p:txBody>
          <a:bodyPr>
            <a:normAutofit/>
          </a:bodyPr>
          <a:lstStyle/>
          <a:p>
            <a:r>
              <a:rPr lang="en-US" dirty="0"/>
              <a:t>Multi-layer </a:t>
            </a:r>
            <a:r>
              <a:rPr lang="en-US" dirty="0" err="1"/>
              <a:t>Perceptrons</a:t>
            </a:r>
            <a:r>
              <a:rPr lang="en-US" dirty="0"/>
              <a:t> (MLPs)</a:t>
            </a:r>
          </a:p>
        </p:txBody>
      </p:sp>
      <p:sp>
        <p:nvSpPr>
          <p:cNvPr id="3" name="Content Placeholder 2">
            <a:extLst>
              <a:ext uri="{FF2B5EF4-FFF2-40B4-BE49-F238E27FC236}">
                <a16:creationId xmlns:a16="http://schemas.microsoft.com/office/drawing/2014/main" id="{494D30EA-5DF5-A755-6DA9-778B9D78707C}"/>
              </a:ext>
            </a:extLst>
          </p:cNvPr>
          <p:cNvSpPr>
            <a:spLocks noGrp="1"/>
          </p:cNvSpPr>
          <p:nvPr>
            <p:ph idx="1"/>
          </p:nvPr>
        </p:nvSpPr>
        <p:spPr/>
        <p:txBody>
          <a:bodyPr/>
          <a:lstStyle/>
          <a:p>
            <a:endParaRPr lang="en-US" dirty="0"/>
          </a:p>
          <a:p>
            <a:r>
              <a:rPr lang="en-US" dirty="0"/>
              <a:t>What is a perceptron</a:t>
            </a:r>
          </a:p>
          <a:p>
            <a:endParaRPr lang="en-US" dirty="0"/>
          </a:p>
          <a:p>
            <a:r>
              <a:rPr lang="en-US" dirty="0"/>
              <a:t>What is an MLP</a:t>
            </a:r>
          </a:p>
          <a:p>
            <a:pPr lvl="1"/>
            <a:r>
              <a:rPr lang="en-US" dirty="0"/>
              <a:t>Layers</a:t>
            </a:r>
          </a:p>
          <a:p>
            <a:pPr lvl="1"/>
            <a:r>
              <a:rPr lang="en-US" dirty="0"/>
              <a:t>Activations</a:t>
            </a:r>
          </a:p>
          <a:p>
            <a:pPr lvl="1"/>
            <a:r>
              <a:rPr lang="en-US" dirty="0"/>
              <a:t>Losses</a:t>
            </a:r>
          </a:p>
          <a:p>
            <a:endParaRPr lang="en-US" dirty="0"/>
          </a:p>
          <a:p>
            <a:r>
              <a:rPr lang="en-US" dirty="0"/>
              <a:t>How do we optimize with SGD and back-propagation</a:t>
            </a:r>
          </a:p>
        </p:txBody>
      </p:sp>
    </p:spTree>
    <p:extLst>
      <p:ext uri="{BB962C8B-B14F-4D97-AF65-F5344CB8AC3E}">
        <p14:creationId xmlns:p14="http://schemas.microsoft.com/office/powerpoint/2010/main" val="27100099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9F8F-3FA6-F40A-6C4C-BF9135819D65}"/>
              </a:ext>
            </a:extLst>
          </p:cNvPr>
          <p:cNvSpPr>
            <a:spLocks noGrp="1"/>
          </p:cNvSpPr>
          <p:nvPr>
            <p:ph type="title"/>
          </p:nvPr>
        </p:nvSpPr>
        <p:spPr/>
        <p:txBody>
          <a:bodyPr/>
          <a:lstStyle/>
          <a:p>
            <a:r>
              <a:rPr lang="en-US" dirty="0"/>
              <a:t>What to remember</a:t>
            </a:r>
          </a:p>
        </p:txBody>
      </p:sp>
      <p:sp>
        <p:nvSpPr>
          <p:cNvPr id="3" name="Content Placeholder 2">
            <a:extLst>
              <a:ext uri="{FF2B5EF4-FFF2-40B4-BE49-F238E27FC236}">
                <a16:creationId xmlns:a16="http://schemas.microsoft.com/office/drawing/2014/main" id="{FBB1831F-0021-07B2-F951-917AC59049B2}"/>
              </a:ext>
            </a:extLst>
          </p:cNvPr>
          <p:cNvSpPr>
            <a:spLocks noGrp="1"/>
          </p:cNvSpPr>
          <p:nvPr>
            <p:ph idx="1"/>
          </p:nvPr>
        </p:nvSpPr>
        <p:spPr>
          <a:xfrm>
            <a:off x="609600" y="1295400"/>
            <a:ext cx="6781800" cy="5135563"/>
          </a:xfrm>
        </p:spPr>
        <p:txBody>
          <a:bodyPr>
            <a:normAutofit fontScale="92500" lnSpcReduction="20000"/>
          </a:bodyPr>
          <a:lstStyle/>
          <a:p>
            <a:r>
              <a:rPr lang="en-US" dirty="0" err="1"/>
              <a:t>Perceptrons</a:t>
            </a:r>
            <a:r>
              <a:rPr lang="en-US" dirty="0"/>
              <a:t> are linear prediction models</a:t>
            </a:r>
          </a:p>
          <a:p>
            <a:endParaRPr lang="en-US" dirty="0"/>
          </a:p>
          <a:p>
            <a:r>
              <a:rPr lang="en-US" dirty="0"/>
              <a:t>MLPs are non-linear prediction models, composed of multiple linear layers with non-linear activations</a:t>
            </a:r>
          </a:p>
          <a:p>
            <a:endParaRPr lang="en-US" dirty="0"/>
          </a:p>
          <a:p>
            <a:r>
              <a:rPr lang="en-US" dirty="0"/>
              <a:t>MLPs can model more complex functions, but are harder to optimize</a:t>
            </a:r>
          </a:p>
          <a:p>
            <a:endParaRPr lang="en-US" dirty="0"/>
          </a:p>
          <a:p>
            <a:r>
              <a:rPr lang="en-US" dirty="0"/>
              <a:t>Optimization is by a form of stochastic gradient descent</a:t>
            </a:r>
          </a:p>
          <a:p>
            <a:endParaRPr lang="en-US" dirty="0"/>
          </a:p>
          <a:p>
            <a:endParaRPr lang="en-US" dirty="0"/>
          </a:p>
          <a:p>
            <a:endParaRPr lang="en-US" dirty="0"/>
          </a:p>
        </p:txBody>
      </p:sp>
      <p:pic>
        <p:nvPicPr>
          <p:cNvPr id="4" name="Picture 2">
            <a:extLst>
              <a:ext uri="{FF2B5EF4-FFF2-40B4-BE49-F238E27FC236}">
                <a16:creationId xmlns:a16="http://schemas.microsoft.com/office/drawing/2014/main" id="{B016728A-2A48-428E-BC28-2379DC0D531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0" y="4411287"/>
            <a:ext cx="2237910" cy="170656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E428372-A2E2-7E9D-E3F9-6411705AFBC7}"/>
              </a:ext>
            </a:extLst>
          </p:cNvPr>
          <p:cNvSpPr txBox="1"/>
          <p:nvPr/>
        </p:nvSpPr>
        <p:spPr>
          <a:xfrm>
            <a:off x="9822255" y="6481741"/>
            <a:ext cx="1277914" cy="307777"/>
          </a:xfrm>
          <a:prstGeom prst="rect">
            <a:avLst/>
          </a:prstGeom>
          <a:noFill/>
        </p:spPr>
        <p:txBody>
          <a:bodyPr wrap="none" rtlCol="0">
            <a:spAutoFit/>
          </a:bodyPr>
          <a:lstStyle/>
          <a:p>
            <a:r>
              <a:rPr lang="en-US" sz="1400" dirty="0">
                <a:solidFill>
                  <a:schemeClr val="tx1">
                    <a:lumMod val="50000"/>
                    <a:lumOff val="50000"/>
                  </a:schemeClr>
                </a:solidFill>
              </a:rPr>
              <a:t>Figure </a:t>
            </a:r>
            <a:r>
              <a:rPr lang="en-US" sz="1400" dirty="0">
                <a:solidFill>
                  <a:schemeClr val="tx1">
                    <a:lumMod val="50000"/>
                    <a:lumOff val="50000"/>
                  </a:schemeClr>
                </a:solidFill>
                <a:hlinkClick r:id="rId3">
                  <a:extLst>
                    <a:ext uri="{A12FA001-AC4F-418D-AE19-62706E023703}">
                      <ahyp:hlinkClr xmlns:ahyp="http://schemas.microsoft.com/office/drawing/2018/hyperlinkcolor" val="tx"/>
                    </a:ext>
                  </a:extLst>
                </a:hlinkClick>
              </a:rPr>
              <a:t>source</a:t>
            </a:r>
            <a:endParaRPr lang="en-US" sz="1400" dirty="0">
              <a:solidFill>
                <a:schemeClr val="tx1">
                  <a:lumMod val="50000"/>
                  <a:lumOff val="50000"/>
                </a:schemeClr>
              </a:solidFill>
            </a:endParaRPr>
          </a:p>
        </p:txBody>
      </p:sp>
      <p:pic>
        <p:nvPicPr>
          <p:cNvPr id="6" name="Picture 2">
            <a:extLst>
              <a:ext uri="{FF2B5EF4-FFF2-40B4-BE49-F238E27FC236}">
                <a16:creationId xmlns:a16="http://schemas.microsoft.com/office/drawing/2014/main" id="{C1805361-47D0-0A4B-EA36-F4D09BF7937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35827"/>
          <a:stretch/>
        </p:blipFill>
        <p:spPr bwMode="auto">
          <a:xfrm>
            <a:off x="7356764" y="2590800"/>
            <a:ext cx="4114800" cy="153904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AF46518D-65ED-84D1-6D05-664D821E3F1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76458" y="594482"/>
            <a:ext cx="1910542" cy="1558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52427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5A83C-C65B-CA72-C45B-F4C1DD3AA6A4}"/>
              </a:ext>
            </a:extLst>
          </p:cNvPr>
          <p:cNvSpPr>
            <a:spLocks noGrp="1"/>
          </p:cNvSpPr>
          <p:nvPr>
            <p:ph type="title"/>
          </p:nvPr>
        </p:nvSpPr>
        <p:spPr/>
        <p:txBody>
          <a:bodyPr/>
          <a:lstStyle/>
          <a:p>
            <a:r>
              <a:rPr lang="en-US" dirty="0"/>
              <a:t>Next class</a:t>
            </a:r>
          </a:p>
        </p:txBody>
      </p:sp>
      <p:sp>
        <p:nvSpPr>
          <p:cNvPr id="3" name="Content Placeholder 2">
            <a:extLst>
              <a:ext uri="{FF2B5EF4-FFF2-40B4-BE49-F238E27FC236}">
                <a16:creationId xmlns:a16="http://schemas.microsoft.com/office/drawing/2014/main" id="{BF7122E9-A1FC-23B0-E624-A14D4AA2ED0E}"/>
              </a:ext>
            </a:extLst>
          </p:cNvPr>
          <p:cNvSpPr>
            <a:spLocks noGrp="1"/>
          </p:cNvSpPr>
          <p:nvPr>
            <p:ph idx="1"/>
          </p:nvPr>
        </p:nvSpPr>
        <p:spPr/>
        <p:txBody>
          <a:bodyPr/>
          <a:lstStyle/>
          <a:p>
            <a:r>
              <a:rPr lang="en-US" dirty="0"/>
              <a:t>Deep learning</a:t>
            </a:r>
          </a:p>
          <a:p>
            <a:pPr lvl="1"/>
            <a:r>
              <a:rPr lang="en-US" dirty="0"/>
              <a:t>Background</a:t>
            </a:r>
          </a:p>
          <a:p>
            <a:pPr lvl="1"/>
            <a:r>
              <a:rPr lang="en-US" dirty="0" err="1"/>
              <a:t>AlexNet</a:t>
            </a:r>
            <a:endParaRPr lang="en-US" dirty="0"/>
          </a:p>
          <a:p>
            <a:pPr lvl="1"/>
            <a:r>
              <a:rPr lang="en-US" dirty="0"/>
              <a:t>Adam Optimization</a:t>
            </a:r>
          </a:p>
          <a:p>
            <a:pPr lvl="1"/>
            <a:r>
              <a:rPr lang="en-US"/>
              <a:t>Residual Networks</a:t>
            </a:r>
            <a:endParaRPr lang="en-US" dirty="0"/>
          </a:p>
          <a:p>
            <a:pPr lvl="1"/>
            <a:endParaRPr lang="en-US" dirty="0"/>
          </a:p>
        </p:txBody>
      </p:sp>
    </p:spTree>
    <p:extLst>
      <p:ext uri="{BB962C8B-B14F-4D97-AF65-F5344CB8AC3E}">
        <p14:creationId xmlns:p14="http://schemas.microsoft.com/office/powerpoint/2010/main" val="1459445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9D307-AF45-F928-BDF7-1D7B0DE70DB6}"/>
              </a:ext>
            </a:extLst>
          </p:cNvPr>
          <p:cNvSpPr>
            <a:spLocks noGrp="1"/>
          </p:cNvSpPr>
          <p:nvPr>
            <p:ph type="title"/>
          </p:nvPr>
        </p:nvSpPr>
        <p:spPr/>
        <p:txBody>
          <a:bodyPr/>
          <a:lstStyle/>
          <a:p>
            <a:r>
              <a:rPr lang="en-US" dirty="0"/>
              <a:t>Perceptron</a:t>
            </a:r>
          </a:p>
        </p:txBody>
      </p:sp>
      <p:pic>
        <p:nvPicPr>
          <p:cNvPr id="1026" name="Picture 2">
            <a:extLst>
              <a:ext uri="{FF2B5EF4-FFF2-40B4-BE49-F238E27FC236}">
                <a16:creationId xmlns:a16="http://schemas.microsoft.com/office/drawing/2014/main" id="{92242AF4-12A2-8021-DC56-4996BC40D0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177131"/>
            <a:ext cx="5522098" cy="450373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ADB05FB-39CE-8FC3-6171-A21952AF99CF}"/>
              </a:ext>
            </a:extLst>
          </p:cNvPr>
          <p:cNvSpPr txBox="1"/>
          <p:nvPr/>
        </p:nvSpPr>
        <p:spPr>
          <a:xfrm>
            <a:off x="152400" y="6400800"/>
            <a:ext cx="1717137" cy="307777"/>
          </a:xfrm>
          <a:prstGeom prst="rect">
            <a:avLst/>
          </a:prstGeom>
          <a:noFill/>
        </p:spPr>
        <p:txBody>
          <a:bodyPr wrap="none" rtlCol="0">
            <a:spAutoFit/>
          </a:bodyPr>
          <a:lstStyle/>
          <a:p>
            <a:r>
              <a:rPr lang="en-US" sz="1400" dirty="0">
                <a:solidFill>
                  <a:schemeClr val="tx1">
                    <a:lumMod val="50000"/>
                    <a:lumOff val="50000"/>
                  </a:schemeClr>
                </a:solidFill>
              </a:rPr>
              <a:t>Fig source: </a:t>
            </a:r>
            <a:r>
              <a:rPr lang="en-US" sz="1400" dirty="0">
                <a:solidFill>
                  <a:schemeClr val="tx1">
                    <a:lumMod val="50000"/>
                    <a:lumOff val="50000"/>
                  </a:schemeClr>
                </a:solidFill>
                <a:hlinkClick r:id="rId3">
                  <a:extLst>
                    <a:ext uri="{A12FA001-AC4F-418D-AE19-62706E023703}">
                      <ahyp:hlinkClr xmlns:ahyp="http://schemas.microsoft.com/office/drawing/2018/hyperlinkcolor" val="tx"/>
                    </a:ext>
                  </a:extLst>
                </a:hlinkClick>
              </a:rPr>
              <a:t>CS 440</a:t>
            </a:r>
            <a:endParaRPr lang="en-US" sz="1400" dirty="0">
              <a:solidFill>
                <a:schemeClr val="tx1">
                  <a:lumMod val="50000"/>
                  <a:lumOff val="50000"/>
                </a:schemeClr>
              </a:solidFill>
            </a:endParaRPr>
          </a:p>
        </p:txBody>
      </p:sp>
      <p:sp>
        <p:nvSpPr>
          <p:cNvPr id="5" name="TextBox 4">
            <a:extLst>
              <a:ext uri="{FF2B5EF4-FFF2-40B4-BE49-F238E27FC236}">
                <a16:creationId xmlns:a16="http://schemas.microsoft.com/office/drawing/2014/main" id="{60101BFA-0786-2FE1-B078-E67FA7FFE161}"/>
              </a:ext>
            </a:extLst>
          </p:cNvPr>
          <p:cNvSpPr txBox="1"/>
          <p:nvPr/>
        </p:nvSpPr>
        <p:spPr>
          <a:xfrm>
            <a:off x="4557606" y="1300004"/>
            <a:ext cx="6719994" cy="1477328"/>
          </a:xfrm>
          <a:prstGeom prst="rect">
            <a:avLst/>
          </a:prstGeom>
          <a:noFill/>
        </p:spPr>
        <p:txBody>
          <a:bodyPr wrap="square" rtlCol="0">
            <a:spAutoFit/>
          </a:bodyPr>
          <a:lstStyle/>
          <a:p>
            <a:r>
              <a:rPr lang="en-US" dirty="0"/>
              <a:t>Perceptron = </a:t>
            </a:r>
            <a:r>
              <a:rPr lang="en-US" dirty="0" err="1"/>
              <a:t>thresholded</a:t>
            </a:r>
            <a:r>
              <a:rPr lang="en-US" dirty="0"/>
              <a:t> linear prediction model for classification</a:t>
            </a:r>
          </a:p>
          <a:p>
            <a:endParaRPr lang="en-US" dirty="0"/>
          </a:p>
          <a:p>
            <a:r>
              <a:rPr lang="en-US" dirty="0"/>
              <a:t>Very similar to linear logistic regression, though perceptron does not imply a particular error or training objective</a:t>
            </a:r>
          </a:p>
        </p:txBody>
      </p:sp>
      <p:cxnSp>
        <p:nvCxnSpPr>
          <p:cNvPr id="7" name="Straight Arrow Connector 6">
            <a:extLst>
              <a:ext uri="{FF2B5EF4-FFF2-40B4-BE49-F238E27FC236}">
                <a16:creationId xmlns:a16="http://schemas.microsoft.com/office/drawing/2014/main" id="{BBFA9276-104A-15E8-CC83-73E3F1FF17CF}"/>
              </a:ext>
            </a:extLst>
          </p:cNvPr>
          <p:cNvCxnSpPr/>
          <p:nvPr/>
        </p:nvCxnSpPr>
        <p:spPr>
          <a:xfrm>
            <a:off x="5486400" y="3581400"/>
            <a:ext cx="609600" cy="1295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BB11635-A5BF-B6FB-EA90-1C63A3FC88B1}"/>
              </a:ext>
            </a:extLst>
          </p:cNvPr>
          <p:cNvSpPr txBox="1"/>
          <p:nvPr/>
        </p:nvSpPr>
        <p:spPr>
          <a:xfrm>
            <a:off x="6120384" y="4864608"/>
            <a:ext cx="4383902" cy="646331"/>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sgn</a:t>
            </a:r>
            <a:r>
              <a:rPr lang="en-US" dirty="0"/>
              <a:t> returns -1 for negative inputs and +1 for positive inputs</a:t>
            </a:r>
          </a:p>
        </p:txBody>
      </p:sp>
    </p:spTree>
    <p:extLst>
      <p:ext uri="{BB962C8B-B14F-4D97-AF65-F5344CB8AC3E}">
        <p14:creationId xmlns:p14="http://schemas.microsoft.com/office/powerpoint/2010/main" val="816904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322B0-6F2A-77DC-6E15-EE5EE959ADC9}"/>
              </a:ext>
            </a:extLst>
          </p:cNvPr>
          <p:cNvSpPr>
            <a:spLocks noGrp="1"/>
          </p:cNvSpPr>
          <p:nvPr>
            <p:ph type="title"/>
          </p:nvPr>
        </p:nvSpPr>
        <p:spPr/>
        <p:txBody>
          <a:bodyPr/>
          <a:lstStyle/>
          <a:p>
            <a:r>
              <a:rPr lang="en-US" dirty="0"/>
              <a:t>Perceptron Update Rule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5DACE1B-A69D-26B6-F330-EEEB3783D4B7}"/>
                  </a:ext>
                </a:extLst>
              </p:cNvPr>
              <p:cNvSpPr>
                <a:spLocks noGrp="1"/>
              </p:cNvSpPr>
              <p:nvPr>
                <p:ph idx="1"/>
              </p:nvPr>
            </p:nvSpPr>
            <p:spPr/>
            <p:txBody>
              <a:bodyPr>
                <a:normAutofit fontScale="85000" lnSpcReduction="10000"/>
              </a:bodyPr>
              <a:lstStyle/>
              <a:p>
                <a:pPr marL="0" indent="0">
                  <a:buNone/>
                </a:pPr>
                <a:r>
                  <a:rPr lang="en-US" dirty="0"/>
                  <a:t>Prediction: </a:t>
                </a:r>
                <a14:m>
                  <m:oMath xmlns:m="http://schemas.openxmlformats.org/officeDocument/2006/math">
                    <m:r>
                      <a:rPr lang="en-US" b="0" i="1" dirty="0" smtClean="0">
                        <a:latin typeface="Cambria Math" panose="02040503050406030204" pitchFamily="18" charset="0"/>
                      </a:rPr>
                      <m:t>𝑓</m:t>
                    </m:r>
                    <m:d>
                      <m:dPr>
                        <m:ctrlPr>
                          <a:rPr lang="en-US" b="0" i="1" dirty="0" smtClean="0">
                            <a:latin typeface="Cambria Math" panose="02040503050406030204" pitchFamily="18" charset="0"/>
                          </a:rPr>
                        </m:ctrlPr>
                      </m:dPr>
                      <m:e>
                        <m:r>
                          <a:rPr lang="en-US" b="1" i="1" dirty="0" smtClean="0">
                            <a:latin typeface="Cambria Math" panose="02040503050406030204" pitchFamily="18" charset="0"/>
                          </a:rPr>
                          <m:t>𝒙</m:t>
                        </m:r>
                      </m:e>
                    </m:d>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𝑤</m:t>
                        </m:r>
                      </m:e>
                      <m:sub>
                        <m:r>
                          <a:rPr lang="en-US" b="0" i="1" dirty="0" smtClean="0">
                            <a:latin typeface="Cambria Math" panose="02040503050406030204" pitchFamily="18" charset="0"/>
                          </a:rPr>
                          <m:t>0</m:t>
                        </m:r>
                      </m:sub>
                    </m:sSub>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𝑥</m:t>
                        </m:r>
                      </m:e>
                      <m:sub>
                        <m:r>
                          <a:rPr lang="en-US" b="0" i="1" dirty="0" smtClean="0">
                            <a:latin typeface="Cambria Math" panose="02040503050406030204" pitchFamily="18" charset="0"/>
                          </a:rPr>
                          <m:t>0</m:t>
                        </m:r>
                      </m:sub>
                    </m:sSub>
                    <m:r>
                      <a:rPr lang="en-US" i="1" dirty="0" smtClean="0">
                        <a:latin typeface="Cambria Math" panose="02040503050406030204" pitchFamily="18" charset="0"/>
                      </a:rPr>
                      <m:t> +</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𝑤</m:t>
                        </m:r>
                      </m:e>
                      <m:sub>
                        <m:r>
                          <a:rPr lang="en-US" b="0" i="1" dirty="0" smtClean="0">
                            <a:latin typeface="Cambria Math" panose="02040503050406030204" pitchFamily="18" charset="0"/>
                          </a:rPr>
                          <m:t>1</m:t>
                        </m:r>
                      </m:sub>
                    </m:sSub>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𝑥</m:t>
                        </m:r>
                      </m:e>
                      <m:sub>
                        <m:r>
                          <a:rPr lang="en-US" b="0" i="1" dirty="0" smtClean="0">
                            <a:latin typeface="Cambria Math" panose="02040503050406030204" pitchFamily="18" charset="0"/>
                          </a:rPr>
                          <m:t>1</m:t>
                        </m:r>
                      </m:sub>
                    </m:sSub>
                    <m:r>
                      <a:rPr lang="en-US" i="1" dirty="0" smtClean="0">
                        <a:latin typeface="Cambria Math" panose="02040503050406030204" pitchFamily="18" charset="0"/>
                      </a:rPr>
                      <m:t> + … </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𝑤</m:t>
                        </m:r>
                      </m:e>
                      <m:sub>
                        <m:r>
                          <a:rPr lang="en-US" b="0" i="1" dirty="0" smtClean="0">
                            <a:latin typeface="Cambria Math" panose="02040503050406030204" pitchFamily="18" charset="0"/>
                          </a:rPr>
                          <m:t>𝑚</m:t>
                        </m:r>
                      </m:sub>
                    </m:sSub>
                    <m:sSub>
                      <m:sSubPr>
                        <m:ctrlPr>
                          <a:rPr lang="en-US" b="0" i="1" dirty="0" smtClean="0">
                            <a:latin typeface="Cambria Math" panose="02040503050406030204" pitchFamily="18" charset="0"/>
                          </a:rPr>
                        </m:ctrlPr>
                      </m:sSubPr>
                      <m:e>
                        <m:r>
                          <a:rPr lang="en-US" i="1" dirty="0" err="1" smtClean="0">
                            <a:latin typeface="Cambria Math" panose="02040503050406030204" pitchFamily="18" charset="0"/>
                          </a:rPr>
                          <m:t>𝑥</m:t>
                        </m:r>
                      </m:e>
                      <m:sub>
                        <m:r>
                          <a:rPr lang="en-US" b="0" i="1" dirty="0" smtClean="0">
                            <a:latin typeface="Cambria Math" panose="02040503050406030204" pitchFamily="18" charset="0"/>
                          </a:rPr>
                          <m:t>𝑚</m:t>
                        </m:r>
                      </m:sub>
                    </m:sSub>
                    <m:r>
                      <a:rPr lang="en-US" i="1" dirty="0" smtClean="0">
                        <a:latin typeface="Cambria Math" panose="02040503050406030204" pitchFamily="18" charset="0"/>
                      </a:rPr>
                      <m:t> + </m:t>
                    </m:r>
                    <m:r>
                      <a:rPr lang="en-US" i="1" dirty="0" smtClean="0">
                        <a:latin typeface="Cambria Math" panose="02040503050406030204" pitchFamily="18" charset="0"/>
                      </a:rPr>
                      <m:t>𝑏</m:t>
                    </m:r>
                  </m:oMath>
                </a14:m>
                <a:endParaRPr lang="en-US" dirty="0"/>
              </a:p>
              <a:p>
                <a:pPr marL="0" indent="0">
                  <a:buNone/>
                </a:pPr>
                <a:endParaRPr lang="en-US" dirty="0"/>
              </a:p>
              <a:p>
                <a:pPr marL="0" indent="0">
                  <a:buNone/>
                </a:pPr>
                <a:r>
                  <a:rPr lang="en-US" dirty="0"/>
                  <a:t>Error: </a:t>
                </a:r>
                <a14:m>
                  <m:oMath xmlns:m="http://schemas.openxmlformats.org/officeDocument/2006/math">
                    <m:r>
                      <a:rPr lang="en-US" b="0" i="1" dirty="0" smtClean="0">
                        <a:latin typeface="Cambria Math" panose="02040503050406030204" pitchFamily="18" charset="0"/>
                      </a:rPr>
                      <m:t>𝐸</m:t>
                    </m:r>
                    <m:d>
                      <m:dPr>
                        <m:ctrlPr>
                          <a:rPr lang="en-US" b="0" i="1" dirty="0" smtClean="0">
                            <a:latin typeface="Cambria Math" panose="02040503050406030204" pitchFamily="18" charset="0"/>
                          </a:rPr>
                        </m:ctrlPr>
                      </m:dPr>
                      <m:e>
                        <m:r>
                          <a:rPr lang="en-US" b="1" i="1" dirty="0" smtClean="0">
                            <a:latin typeface="Cambria Math" panose="02040503050406030204" pitchFamily="18" charset="0"/>
                          </a:rPr>
                          <m:t>𝒙</m:t>
                        </m:r>
                      </m:e>
                    </m:d>
                    <m:r>
                      <a:rPr lang="en-US" b="0" i="1" dirty="0" smtClean="0">
                        <a:latin typeface="Cambria Math" panose="02040503050406030204" pitchFamily="18" charset="0"/>
                      </a:rPr>
                      <m:t>=</m:t>
                    </m:r>
                    <m:sSup>
                      <m:sSupPr>
                        <m:ctrlPr>
                          <a:rPr lang="en-US" b="0" i="1" dirty="0" smtClean="0">
                            <a:latin typeface="Cambria Math" panose="02040503050406030204" pitchFamily="18" charset="0"/>
                          </a:rPr>
                        </m:ctrlPr>
                      </m:sSupPr>
                      <m:e>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𝑓</m:t>
                            </m:r>
                            <m:d>
                              <m:dPr>
                                <m:ctrlPr>
                                  <a:rPr lang="en-US" b="0" i="1" dirty="0" smtClean="0">
                                    <a:latin typeface="Cambria Math" panose="02040503050406030204" pitchFamily="18" charset="0"/>
                                  </a:rPr>
                                </m:ctrlPr>
                              </m:dPr>
                              <m:e>
                                <m:r>
                                  <a:rPr lang="en-US" b="1" i="1" dirty="0" smtClean="0">
                                    <a:latin typeface="Cambria Math" panose="02040503050406030204" pitchFamily="18" charset="0"/>
                                  </a:rPr>
                                  <m:t>𝒙</m:t>
                                </m:r>
                              </m:e>
                            </m:d>
                            <m:r>
                              <a:rPr lang="en-US" b="0" i="1" dirty="0" smtClean="0">
                                <a:latin typeface="Cambria Math" panose="02040503050406030204" pitchFamily="18" charset="0"/>
                              </a:rPr>
                              <m:t>−</m:t>
                            </m:r>
                            <m:r>
                              <a:rPr lang="en-US" b="0" i="1" dirty="0" smtClean="0">
                                <a:latin typeface="Cambria Math" panose="02040503050406030204" pitchFamily="18" charset="0"/>
                              </a:rPr>
                              <m:t>𝑦</m:t>
                            </m:r>
                          </m:e>
                        </m:d>
                      </m:e>
                      <m:sup>
                        <m:r>
                          <a:rPr lang="en-US" b="0" i="1" dirty="0" smtClean="0">
                            <a:latin typeface="Cambria Math" panose="02040503050406030204" pitchFamily="18" charset="0"/>
                          </a:rPr>
                          <m:t>2</m:t>
                        </m:r>
                      </m:sup>
                    </m:sSup>
                  </m:oMath>
                </a14:m>
                <a:endParaRPr lang="en-US" dirty="0"/>
              </a:p>
              <a:p>
                <a:pPr marL="0" indent="0">
                  <a:buNone/>
                </a:pPr>
                <a:endParaRPr lang="en-US" dirty="0"/>
              </a:p>
              <a:p>
                <a:pPr marL="0" indent="0">
                  <a:buNone/>
                </a:pPr>
                <a:endParaRPr lang="en-US" dirty="0"/>
              </a:p>
              <a:p>
                <a:pPr marL="0" indent="0">
                  <a:buNone/>
                </a:pPr>
                <a:r>
                  <a:rPr lang="en-US" dirty="0"/>
                  <a:t>Update </a:t>
                </a:r>
                <a14:m>
                  <m:oMath xmlns:m="http://schemas.openxmlformats.org/officeDocument/2006/math">
                    <m:sSub>
                      <m:sSubPr>
                        <m:ctrlPr>
                          <a:rPr lang="en-US" b="0" i="1" dirty="0" smtClean="0">
                            <a:latin typeface="Cambria Math" panose="02040503050406030204" pitchFamily="18" charset="0"/>
                          </a:rPr>
                        </m:ctrlPr>
                      </m:sSubPr>
                      <m:e>
                        <m:r>
                          <a:rPr lang="en-US" i="1" dirty="0" smtClean="0">
                            <a:latin typeface="Cambria Math" panose="02040503050406030204" pitchFamily="18" charset="0"/>
                          </a:rPr>
                          <m:t>𝑤</m:t>
                        </m:r>
                      </m:e>
                      <m:sub>
                        <m:r>
                          <a:rPr lang="en-US" b="0" i="1" dirty="0" smtClean="0">
                            <a:latin typeface="Cambria Math" panose="02040503050406030204" pitchFamily="18" charset="0"/>
                          </a:rPr>
                          <m:t>𝑖</m:t>
                        </m:r>
                      </m:sub>
                    </m:sSub>
                  </m:oMath>
                </a14:m>
                <a:r>
                  <a:rPr lang="en-US" dirty="0"/>
                  <a:t>: take a step to decrease </a:t>
                </a:r>
                <a14:m>
                  <m:oMath xmlns:m="http://schemas.openxmlformats.org/officeDocument/2006/math">
                    <m:r>
                      <a:rPr lang="en-US" i="1" dirty="0">
                        <a:latin typeface="Cambria Math" panose="02040503050406030204" pitchFamily="18" charset="0"/>
                      </a:rPr>
                      <m:t>𝐸</m:t>
                    </m:r>
                    <m:d>
                      <m:dPr>
                        <m:ctrlPr>
                          <a:rPr lang="en-US" i="1" dirty="0">
                            <a:latin typeface="Cambria Math" panose="02040503050406030204" pitchFamily="18" charset="0"/>
                          </a:rPr>
                        </m:ctrlPr>
                      </m:dPr>
                      <m:e>
                        <m:r>
                          <a:rPr lang="en-US" b="1" i="1" dirty="0">
                            <a:latin typeface="Cambria Math" panose="02040503050406030204" pitchFamily="18" charset="0"/>
                          </a:rPr>
                          <m:t>𝒙</m:t>
                        </m:r>
                      </m:e>
                    </m:d>
                  </m:oMath>
                </a14:m>
                <a:endParaRPr lang="en-US" dirty="0"/>
              </a:p>
              <a:p>
                <a:pPr marL="0" indent="0">
                  <a:buNone/>
                </a:pPr>
                <a:r>
                  <a:rPr lang="en-US" dirty="0"/>
                  <a:t>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𝐸</m:t>
                        </m:r>
                        <m:d>
                          <m:dPr>
                            <m:ctrlPr>
                              <a:rPr lang="en-US" b="0" i="1" smtClean="0">
                                <a:latin typeface="Cambria Math" panose="02040503050406030204" pitchFamily="18" charset="0"/>
                              </a:rPr>
                            </m:ctrlPr>
                          </m:dPr>
                          <m:e>
                            <m:r>
                              <a:rPr lang="en-US" b="1" i="1" smtClean="0">
                                <a:latin typeface="Cambria Math" panose="02040503050406030204" pitchFamily="18" charset="0"/>
                              </a:rPr>
                              <m:t>𝒙</m:t>
                            </m:r>
                          </m:e>
                        </m:d>
                      </m:num>
                      <m:den>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den>
                    </m:f>
                    <m:r>
                      <a:rPr lang="en-US" b="0" i="1" smtClean="0">
                        <a:latin typeface="Cambria Math" panose="02040503050406030204" pitchFamily="18" charset="0"/>
                      </a:rPr>
                      <m:t>=2</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1" i="1" smtClean="0">
                                <a:latin typeface="Cambria Math" panose="02040503050406030204" pitchFamily="18" charset="0"/>
                              </a:rPr>
                            </m:ctrlPr>
                          </m:dPr>
                          <m:e>
                            <m:r>
                              <a:rPr lang="en-US" b="1" i="1" smtClean="0">
                                <a:latin typeface="Cambria Math" panose="02040503050406030204" pitchFamily="18" charset="0"/>
                              </a:rPr>
                              <m:t>𝒙</m:t>
                            </m:r>
                          </m:e>
                        </m:d>
                        <m:r>
                          <a:rPr lang="en-US" b="0" i="1" smtClean="0">
                            <a:latin typeface="Cambria Math" panose="02040503050406030204" pitchFamily="18" charset="0"/>
                          </a:rPr>
                          <m:t>−</m:t>
                        </m:r>
                        <m:r>
                          <a:rPr lang="en-US" b="0" i="1" smtClean="0">
                            <a:latin typeface="Cambria Math" panose="02040503050406030204" pitchFamily="18" charset="0"/>
                          </a:rPr>
                          <m:t>𝑦</m:t>
                        </m:r>
                      </m:e>
                    </m:d>
                    <m:r>
                      <a:rPr lang="en-US" b="0" i="1" smtClean="0">
                        <a:latin typeface="Cambria Math" panose="02040503050406030204" pitchFamily="18" charset="0"/>
                      </a:rPr>
                      <m:t>[</m:t>
                    </m:r>
                    <m:f>
                      <m:fPr>
                        <m:ctrlPr>
                          <a:rPr lang="en-US" b="0" i="1" dirty="0" smtClean="0">
                            <a:latin typeface="Cambria Math" panose="02040503050406030204" pitchFamily="18" charset="0"/>
                          </a:rPr>
                        </m:ctrlPr>
                      </m:fPr>
                      <m:num>
                        <m:r>
                          <a:rPr lang="en-US" b="0" i="1" smtClean="0">
                            <a:latin typeface="Cambria Math" panose="02040503050406030204" pitchFamily="18" charset="0"/>
                          </a:rPr>
                          <m:t>𝜕</m:t>
                        </m:r>
                        <m:d>
                          <m:dPr>
                            <m:ctrlPr>
                              <a:rPr lang="en-US" i="1" dirty="0">
                                <a:latin typeface="Cambria Math" panose="02040503050406030204" pitchFamily="18" charset="0"/>
                              </a:rPr>
                            </m:ctrlPr>
                          </m:dPr>
                          <m:e>
                            <m:r>
                              <a:rPr lang="en-US" i="1" dirty="0">
                                <a:latin typeface="Cambria Math" panose="02040503050406030204" pitchFamily="18" charset="0"/>
                              </a:rPr>
                              <m:t>𝑓</m:t>
                            </m:r>
                            <m:d>
                              <m:dPr>
                                <m:ctrlPr>
                                  <a:rPr lang="en-US" i="1" dirty="0">
                                    <a:latin typeface="Cambria Math" panose="02040503050406030204" pitchFamily="18" charset="0"/>
                                  </a:rPr>
                                </m:ctrlPr>
                              </m:dPr>
                              <m:e>
                                <m:r>
                                  <a:rPr lang="en-US" b="1" i="1" dirty="0">
                                    <a:latin typeface="Cambria Math" panose="02040503050406030204" pitchFamily="18" charset="0"/>
                                  </a:rPr>
                                  <m:t>𝒙</m:t>
                                </m:r>
                              </m:e>
                            </m:d>
                            <m:r>
                              <a:rPr lang="en-US" i="1" dirty="0">
                                <a:latin typeface="Cambria Math" panose="02040503050406030204" pitchFamily="18" charset="0"/>
                              </a:rPr>
                              <m:t>−</m:t>
                            </m:r>
                            <m:r>
                              <a:rPr lang="en-US" i="1" dirty="0">
                                <a:latin typeface="Cambria Math" panose="02040503050406030204" pitchFamily="18" charset="0"/>
                              </a:rPr>
                              <m:t>𝑦</m:t>
                            </m:r>
                          </m:e>
                        </m:d>
                      </m:num>
                      <m:den>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𝑤</m:t>
                            </m:r>
                          </m:e>
                          <m:sub>
                            <m:r>
                              <a:rPr lang="en-US" b="0" i="1" dirty="0" smtClean="0">
                                <a:latin typeface="Cambria Math" panose="02040503050406030204" pitchFamily="18" charset="0"/>
                              </a:rPr>
                              <m:t>𝑖</m:t>
                            </m:r>
                          </m:sub>
                        </m:sSub>
                      </m:den>
                    </m:f>
                    <m:r>
                      <a:rPr lang="en-US" b="0" i="1" dirty="0" smtClean="0">
                        <a:latin typeface="Cambria Math" panose="02040503050406030204" pitchFamily="18" charset="0"/>
                      </a:rPr>
                      <m:t>]</m:t>
                    </m:r>
                  </m:oMath>
                </a14:m>
                <a:endParaRPr lang="en-US" dirty="0"/>
              </a:p>
              <a:p>
                <a:pPr marL="0" indent="0">
                  <a:buNone/>
                </a:pPr>
                <a:r>
                  <a:rPr lang="en-US" dirty="0"/>
                  <a:t>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𝐸</m:t>
                        </m:r>
                        <m:d>
                          <m:dPr>
                            <m:ctrlPr>
                              <a:rPr lang="en-US" b="0" i="1" smtClean="0">
                                <a:latin typeface="Cambria Math" panose="02040503050406030204" pitchFamily="18" charset="0"/>
                              </a:rPr>
                            </m:ctrlPr>
                          </m:dPr>
                          <m:e>
                            <m:r>
                              <a:rPr lang="en-US" b="1" i="1" smtClean="0">
                                <a:latin typeface="Cambria Math" panose="02040503050406030204" pitchFamily="18" charset="0"/>
                              </a:rPr>
                              <m:t>𝒙</m:t>
                            </m:r>
                          </m:e>
                        </m:d>
                      </m:num>
                      <m:den>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den>
                    </m:f>
                    <m:r>
                      <a:rPr lang="en-US" b="0" i="1" smtClean="0">
                        <a:latin typeface="Cambria Math" panose="02040503050406030204" pitchFamily="18" charset="0"/>
                      </a:rPr>
                      <m:t>=2</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1" i="1" smtClean="0">
                                <a:latin typeface="Cambria Math" panose="02040503050406030204" pitchFamily="18" charset="0"/>
                              </a:rPr>
                            </m:ctrlPr>
                          </m:dPr>
                          <m:e>
                            <m:r>
                              <a:rPr lang="en-US" b="1" i="1" smtClean="0">
                                <a:latin typeface="Cambria Math" panose="02040503050406030204" pitchFamily="18" charset="0"/>
                              </a:rPr>
                              <m:t>𝒙</m:t>
                            </m:r>
                          </m:e>
                        </m:d>
                        <m:r>
                          <a:rPr lang="en-US" b="0" i="1" smtClean="0">
                            <a:latin typeface="Cambria Math" panose="02040503050406030204" pitchFamily="18" charset="0"/>
                          </a:rPr>
                          <m:t>−</m:t>
                        </m:r>
                        <m:r>
                          <a:rPr lang="en-US" b="0" i="1" smtClean="0">
                            <a:latin typeface="Cambria Math" panose="02040503050406030204" pitchFamily="18" charset="0"/>
                          </a:rPr>
                          <m:t>𝑦</m:t>
                        </m:r>
                      </m:e>
                    </m:d>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oMath>
                </a14:m>
                <a:endParaRPr lang="en-US" dirty="0"/>
              </a:p>
              <a:p>
                <a:pPr marL="0" indent="0">
                  <a:buNone/>
                </a:pPr>
                <a:r>
                  <a:rPr lang="en-US" dirty="0"/>
                  <a:t>	</a:t>
                </a:r>
              </a:p>
              <a:p>
                <a:pPr marL="0" indent="0">
                  <a:buNone/>
                </a:pPr>
                <a:r>
                  <a:rPr lang="en-US" b="0"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𝜂</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1" i="1" smtClean="0">
                                <a:latin typeface="Cambria Math" panose="02040503050406030204" pitchFamily="18" charset="0"/>
                              </a:rPr>
                              <m:t>𝒙</m:t>
                            </m:r>
                          </m:e>
                        </m:d>
                        <m:r>
                          <a:rPr lang="en-US" b="0" i="1" smtClean="0">
                            <a:latin typeface="Cambria Math" panose="02040503050406030204" pitchFamily="18" charset="0"/>
                          </a:rPr>
                          <m:t>−</m:t>
                        </m:r>
                        <m:r>
                          <a:rPr lang="en-US" b="0" i="1" smtClean="0">
                            <a:latin typeface="Cambria Math" panose="02040503050406030204" pitchFamily="18" charset="0"/>
                          </a:rPr>
                          <m:t>𝑦</m:t>
                        </m:r>
                      </m:e>
                    </m:d>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oMath>
                </a14:m>
                <a:r>
                  <a:rPr lang="en-US" dirty="0"/>
                  <a:t> </a:t>
                </a:r>
              </a:p>
              <a:p>
                <a:pPr marL="0" indent="0">
                  <a:buNone/>
                </a:pPr>
                <a:endParaRPr lang="en-US" dirty="0"/>
              </a:p>
            </p:txBody>
          </p:sp>
        </mc:Choice>
        <mc:Fallback xmlns="">
          <p:sp>
            <p:nvSpPr>
              <p:cNvPr id="3" name="Content Placeholder 2">
                <a:extLst>
                  <a:ext uri="{FF2B5EF4-FFF2-40B4-BE49-F238E27FC236}">
                    <a16:creationId xmlns:a16="http://schemas.microsoft.com/office/drawing/2014/main" id="{35DACE1B-A69D-26B6-F330-EEEB3783D4B7}"/>
                  </a:ext>
                </a:extLst>
              </p:cNvPr>
              <p:cNvSpPr>
                <a:spLocks noGrp="1" noRot="1" noChangeAspect="1" noMove="1" noResize="1" noEditPoints="1" noAdjustHandles="1" noChangeArrowheads="1" noChangeShapeType="1" noTextEdit="1"/>
              </p:cNvSpPr>
              <p:nvPr>
                <p:ph idx="1"/>
              </p:nvPr>
            </p:nvSpPr>
            <p:spPr>
              <a:blipFill>
                <a:blip r:embed="rId2"/>
                <a:stretch>
                  <a:fillRect l="-1056" t="-1900"/>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31277A28-4BE9-3510-011F-44FF4F6B465C}"/>
              </a:ext>
            </a:extLst>
          </p:cNvPr>
          <p:cNvSpPr txBox="1"/>
          <p:nvPr/>
        </p:nvSpPr>
        <p:spPr>
          <a:xfrm>
            <a:off x="1829694" y="2480810"/>
            <a:ext cx="1184940" cy="369332"/>
          </a:xfrm>
          <a:prstGeom prst="rect">
            <a:avLst/>
          </a:prstGeom>
          <a:noFill/>
        </p:spPr>
        <p:txBody>
          <a:bodyPr wrap="none" rtlCol="0">
            <a:spAutoFit/>
          </a:bodyPr>
          <a:lstStyle/>
          <a:p>
            <a:r>
              <a:rPr lang="en-US" dirty="0"/>
              <a:t>prediction</a:t>
            </a:r>
          </a:p>
        </p:txBody>
      </p:sp>
      <p:cxnSp>
        <p:nvCxnSpPr>
          <p:cNvPr id="6" name="Straight Arrow Connector 5">
            <a:extLst>
              <a:ext uri="{FF2B5EF4-FFF2-40B4-BE49-F238E27FC236}">
                <a16:creationId xmlns:a16="http://schemas.microsoft.com/office/drawing/2014/main" id="{7C073CC7-6E06-482A-E929-7E8395B0CEEE}"/>
              </a:ext>
            </a:extLst>
          </p:cNvPr>
          <p:cNvCxnSpPr/>
          <p:nvPr/>
        </p:nvCxnSpPr>
        <p:spPr>
          <a:xfrm flipV="1">
            <a:off x="2795562" y="2360676"/>
            <a:ext cx="22860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B18975E-8260-366C-303C-B0AA5B0F1FEE}"/>
              </a:ext>
            </a:extLst>
          </p:cNvPr>
          <p:cNvSpPr txBox="1"/>
          <p:nvPr/>
        </p:nvSpPr>
        <p:spPr>
          <a:xfrm>
            <a:off x="3738798" y="2514600"/>
            <a:ext cx="774571" cy="369332"/>
          </a:xfrm>
          <a:prstGeom prst="rect">
            <a:avLst/>
          </a:prstGeom>
          <a:noFill/>
        </p:spPr>
        <p:txBody>
          <a:bodyPr wrap="none" rtlCol="0">
            <a:spAutoFit/>
          </a:bodyPr>
          <a:lstStyle/>
          <a:p>
            <a:r>
              <a:rPr lang="en-US" dirty="0"/>
              <a:t>target</a:t>
            </a:r>
          </a:p>
        </p:txBody>
      </p:sp>
      <p:cxnSp>
        <p:nvCxnSpPr>
          <p:cNvPr id="8" name="Straight Arrow Connector 7">
            <a:extLst>
              <a:ext uri="{FF2B5EF4-FFF2-40B4-BE49-F238E27FC236}">
                <a16:creationId xmlns:a16="http://schemas.microsoft.com/office/drawing/2014/main" id="{DE4F624E-AF2E-50DB-D01D-3BE96D62F9C7}"/>
              </a:ext>
            </a:extLst>
          </p:cNvPr>
          <p:cNvCxnSpPr>
            <a:cxnSpLocks/>
          </p:cNvCxnSpPr>
          <p:nvPr/>
        </p:nvCxnSpPr>
        <p:spPr>
          <a:xfrm flipH="1" flipV="1">
            <a:off x="4027206" y="2373118"/>
            <a:ext cx="98877" cy="2037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3AB06BC8-B8E5-E719-1CB9-C65F9B99DCC2}"/>
                  </a:ext>
                </a:extLst>
              </p:cNvPr>
              <p:cNvSpPr txBox="1"/>
              <p:nvPr/>
            </p:nvSpPr>
            <p:spPr>
              <a:xfrm>
                <a:off x="7315200" y="3188732"/>
                <a:ext cx="3243901" cy="1247842"/>
              </a:xfrm>
              <a:prstGeom prst="rect">
                <a:avLst/>
              </a:prstGeom>
              <a:noFill/>
            </p:spPr>
            <p:txBody>
              <a:bodyPr wrap="none" rtlCol="0">
                <a:spAutoFit/>
              </a:bodyPr>
              <a:lstStyle/>
              <a:p>
                <a:r>
                  <a:rPr lang="en-US" sz="2400" dirty="0"/>
                  <a:t>Chain Rule:</a:t>
                </a:r>
              </a:p>
              <a:p>
                <a14:m>
                  <m:oMath xmlns:m="http://schemas.openxmlformats.org/officeDocument/2006/math">
                    <m:r>
                      <a:rPr lang="en-US" sz="2400" b="0" i="1" smtClean="0">
                        <a:latin typeface="Cambria Math" panose="02040503050406030204" pitchFamily="18" charset="0"/>
                      </a:rPr>
                      <m:t>h</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𝑓</m:t>
                    </m:r>
                    <m:r>
                      <a:rPr lang="en-US" sz="2400" b="0" i="1" smtClean="0">
                        <a:latin typeface="Cambria Math" panose="02040503050406030204" pitchFamily="18" charset="0"/>
                      </a:rPr>
                      <m:t>(</m:t>
                    </m:r>
                    <m:r>
                      <a:rPr lang="en-US" sz="2400" b="0" i="1" smtClean="0">
                        <a:latin typeface="Cambria Math" panose="02040503050406030204" pitchFamily="18" charset="0"/>
                      </a:rPr>
                      <m:t>𝑔</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oMath>
                </a14:m>
                <a:r>
                  <a:rPr lang="en-US" sz="2400" dirty="0"/>
                  <a:t>, then</a:t>
                </a:r>
              </a:p>
              <a:p>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h</m:t>
                        </m:r>
                      </m:e>
                      <m:sup>
                        <m:r>
                          <a:rPr lang="en-US" sz="2400" b="0" i="1" smtClean="0">
                            <a:latin typeface="Cambria Math" panose="02040503050406030204" pitchFamily="18" charset="0"/>
                          </a:rPr>
                          <m:t>′</m:t>
                        </m:r>
                      </m:sup>
                    </m:sSup>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𝑓</m:t>
                        </m:r>
                      </m:e>
                      <m:sup>
                        <m:r>
                          <a:rPr lang="en-US" sz="2400" b="0" i="1" smtClean="0">
                            <a:latin typeface="Cambria Math" panose="02040503050406030204" pitchFamily="18" charset="0"/>
                          </a:rPr>
                          <m:t>′</m:t>
                        </m:r>
                      </m:sup>
                    </m:sSup>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𝑔</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e>
                    </m:d>
                    <m:r>
                      <a:rPr lang="en-US" sz="2400" b="0" i="1" smtClean="0">
                        <a:latin typeface="Cambria Math" panose="02040503050406030204" pitchFamily="18" charset="0"/>
                      </a:rPr>
                      <m:t>𝑔</m:t>
                    </m:r>
                    <m:r>
                      <a:rPr lang="en-US" sz="2400" b="0" i="1" smtClean="0">
                        <a:latin typeface="Cambria Math" panose="02040503050406030204" pitchFamily="18" charset="0"/>
                      </a:rPr>
                      <m:t>′(</m:t>
                    </m:r>
                    <m:r>
                      <a:rPr lang="en-US" sz="2400" b="0" i="1" smtClean="0">
                        <a:latin typeface="Cambria Math" panose="02040503050406030204" pitchFamily="18" charset="0"/>
                      </a:rPr>
                      <m:t>𝑥</m:t>
                    </m:r>
                    <m:r>
                      <a:rPr lang="en-US" sz="2400" b="0" i="1" smtClean="0">
                        <a:latin typeface="Cambria Math" panose="02040503050406030204" pitchFamily="18" charset="0"/>
                      </a:rPr>
                      <m:t>)</m:t>
                    </m:r>
                  </m:oMath>
                </a14:m>
                <a:r>
                  <a:rPr lang="en-US" sz="2400" dirty="0"/>
                  <a:t> </a:t>
                </a:r>
              </a:p>
            </p:txBody>
          </p:sp>
        </mc:Choice>
        <mc:Fallback xmlns="">
          <p:sp>
            <p:nvSpPr>
              <p:cNvPr id="11" name="TextBox 10">
                <a:extLst>
                  <a:ext uri="{FF2B5EF4-FFF2-40B4-BE49-F238E27FC236}">
                    <a16:creationId xmlns:a16="http://schemas.microsoft.com/office/drawing/2014/main" id="{3AB06BC8-B8E5-E719-1CB9-C65F9B99DCC2}"/>
                  </a:ext>
                </a:extLst>
              </p:cNvPr>
              <p:cNvSpPr txBox="1">
                <a:spLocks noRot="1" noChangeAspect="1" noMove="1" noResize="1" noEditPoints="1" noAdjustHandles="1" noChangeArrowheads="1" noChangeShapeType="1" noTextEdit="1"/>
              </p:cNvSpPr>
              <p:nvPr/>
            </p:nvSpPr>
            <p:spPr>
              <a:xfrm>
                <a:off x="7315200" y="3188732"/>
                <a:ext cx="3243901" cy="1247842"/>
              </a:xfrm>
              <a:prstGeom prst="rect">
                <a:avLst/>
              </a:prstGeom>
              <a:blipFill>
                <a:blip r:embed="rId3"/>
                <a:stretch>
                  <a:fillRect l="-2820" t="-34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60234923-CE0D-151F-7B07-C079503733A2}"/>
              </a:ext>
            </a:extLst>
          </p:cNvPr>
          <p:cNvSpPr txBox="1"/>
          <p:nvPr/>
        </p:nvSpPr>
        <p:spPr>
          <a:xfrm>
            <a:off x="3218371" y="6317337"/>
            <a:ext cx="1544012" cy="369332"/>
          </a:xfrm>
          <a:prstGeom prst="rect">
            <a:avLst/>
          </a:prstGeom>
          <a:noFill/>
        </p:spPr>
        <p:txBody>
          <a:bodyPr wrap="none" rtlCol="0">
            <a:spAutoFit/>
          </a:bodyPr>
          <a:lstStyle/>
          <a:p>
            <a:r>
              <a:rPr lang="en-US" dirty="0"/>
              <a:t>Learning rate</a:t>
            </a:r>
          </a:p>
        </p:txBody>
      </p:sp>
      <p:cxnSp>
        <p:nvCxnSpPr>
          <p:cNvPr id="14" name="Straight Arrow Connector 13">
            <a:extLst>
              <a:ext uri="{FF2B5EF4-FFF2-40B4-BE49-F238E27FC236}">
                <a16:creationId xmlns:a16="http://schemas.microsoft.com/office/drawing/2014/main" id="{DEEE5429-5B6C-1EB2-706B-7F48CC1DF893}"/>
              </a:ext>
            </a:extLst>
          </p:cNvPr>
          <p:cNvCxnSpPr>
            <a:cxnSpLocks/>
          </p:cNvCxnSpPr>
          <p:nvPr/>
        </p:nvCxnSpPr>
        <p:spPr>
          <a:xfrm flipH="1" flipV="1">
            <a:off x="3318540" y="6055638"/>
            <a:ext cx="377160" cy="2616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CB88886-D82E-8AE9-BCD4-230F02193F99}"/>
              </a:ext>
            </a:extLst>
          </p:cNvPr>
          <p:cNvCxnSpPr>
            <a:cxnSpLocks/>
          </p:cNvCxnSpPr>
          <p:nvPr/>
        </p:nvCxnSpPr>
        <p:spPr>
          <a:xfrm flipV="1">
            <a:off x="2513295" y="6001147"/>
            <a:ext cx="461040" cy="3161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6BA08D4-C4B1-8645-422D-13588A8217D9}"/>
              </a:ext>
            </a:extLst>
          </p:cNvPr>
          <p:cNvSpPr txBox="1"/>
          <p:nvPr/>
        </p:nvSpPr>
        <p:spPr>
          <a:xfrm>
            <a:off x="779681" y="6327100"/>
            <a:ext cx="1915909" cy="369332"/>
          </a:xfrm>
          <a:prstGeom prst="rect">
            <a:avLst/>
          </a:prstGeom>
          <a:noFill/>
        </p:spPr>
        <p:txBody>
          <a:bodyPr wrap="none" rtlCol="0">
            <a:spAutoFit/>
          </a:bodyPr>
          <a:lstStyle/>
          <a:p>
            <a:r>
              <a:rPr lang="en-US" dirty="0"/>
              <a:t>Make error </a:t>
            </a:r>
            <a:r>
              <a:rPr lang="en-US" i="1" dirty="0"/>
              <a:t>lower</a:t>
            </a:r>
          </a:p>
        </p:txBody>
      </p:sp>
      <p:sp>
        <p:nvSpPr>
          <p:cNvPr id="22" name="TextBox 21">
            <a:extLst>
              <a:ext uri="{FF2B5EF4-FFF2-40B4-BE49-F238E27FC236}">
                <a16:creationId xmlns:a16="http://schemas.microsoft.com/office/drawing/2014/main" id="{5835D958-2C42-0239-3D1A-B77AC441994C}"/>
              </a:ext>
            </a:extLst>
          </p:cNvPr>
          <p:cNvSpPr txBox="1"/>
          <p:nvPr/>
        </p:nvSpPr>
        <p:spPr>
          <a:xfrm>
            <a:off x="7315200" y="5756831"/>
            <a:ext cx="3942105" cy="369332"/>
          </a:xfrm>
          <a:prstGeom prst="rect">
            <a:avLst/>
          </a:prstGeom>
          <a:noFill/>
        </p:spPr>
        <p:txBody>
          <a:bodyPr wrap="none" rtlCol="0">
            <a:spAutoFit/>
          </a:bodyPr>
          <a:lstStyle/>
          <a:p>
            <a:r>
              <a:rPr lang="en-US" dirty="0"/>
              <a:t>(the 2 is folded into the learning rate)</a:t>
            </a:r>
          </a:p>
        </p:txBody>
      </p:sp>
    </p:spTree>
    <p:extLst>
      <p:ext uri="{BB962C8B-B14F-4D97-AF65-F5344CB8AC3E}">
        <p14:creationId xmlns:p14="http://schemas.microsoft.com/office/powerpoint/2010/main" val="202229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322B0-6F2A-77DC-6E15-EE5EE959ADC9}"/>
              </a:ext>
            </a:extLst>
          </p:cNvPr>
          <p:cNvSpPr>
            <a:spLocks noGrp="1"/>
          </p:cNvSpPr>
          <p:nvPr>
            <p:ph type="title"/>
          </p:nvPr>
        </p:nvSpPr>
        <p:spPr/>
        <p:txBody>
          <a:bodyPr/>
          <a:lstStyle/>
          <a:p>
            <a:r>
              <a:rPr lang="en-US" dirty="0"/>
              <a:t>Perceptron Optimization by SGD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5DACE1B-A69D-26B6-F330-EEEB3783D4B7}"/>
                  </a:ext>
                </a:extLst>
              </p:cNvPr>
              <p:cNvSpPr>
                <a:spLocks noGrp="1"/>
              </p:cNvSpPr>
              <p:nvPr>
                <p:ph idx="1"/>
              </p:nvPr>
            </p:nvSpPr>
            <p:spPr>
              <a:xfrm>
                <a:off x="609600" y="990600"/>
                <a:ext cx="10972800" cy="5638800"/>
              </a:xfrm>
            </p:spPr>
            <p:txBody>
              <a:bodyPr>
                <a:normAutofit/>
              </a:bodyPr>
              <a:lstStyle/>
              <a:p>
                <a:pPr marL="0" indent="0">
                  <a:buNone/>
                </a:pPr>
                <a:r>
                  <a:rPr lang="en-US" dirty="0"/>
                  <a:t>Randomly initialize weights, e.g. w ~ </a:t>
                </a:r>
                <a:r>
                  <a:rPr lang="en-US" dirty="0" err="1"/>
                  <a:t>Gaus</a:t>
                </a:r>
                <a:r>
                  <a:rPr lang="en-US" dirty="0"/>
                  <a:t>(mu=0, std=0.05)</a:t>
                </a:r>
              </a:p>
              <a:p>
                <a:pPr marL="0" indent="0">
                  <a:buNone/>
                </a:pPr>
                <a:r>
                  <a:rPr lang="en-US" dirty="0"/>
                  <a:t>For each iteration </a:t>
                </a:r>
                <a14:m>
                  <m:oMath xmlns:m="http://schemas.openxmlformats.org/officeDocument/2006/math">
                    <m:r>
                      <a:rPr lang="en-US" i="1" dirty="0" smtClean="0">
                        <a:latin typeface="Cambria Math" panose="02040503050406030204" pitchFamily="18" charset="0"/>
                      </a:rPr>
                      <m:t>𝑡</m:t>
                    </m:r>
                  </m:oMath>
                </a14:m>
                <a:r>
                  <a:rPr lang="en-US" dirty="0"/>
                  <a:t>:</a:t>
                </a:r>
              </a:p>
              <a:p>
                <a:pPr marL="0" indent="0" defTabSz="457200">
                  <a:buNone/>
                </a:pPr>
                <a:r>
                  <a:rPr lang="en-US" dirty="0"/>
                  <a:t>	Split data into batches	</a:t>
                </a:r>
              </a:p>
              <a:p>
                <a:pPr marL="0" indent="0" defTabSz="457200">
                  <a:buNone/>
                </a:pPr>
                <a:r>
                  <a:rPr lang="en-US" dirty="0"/>
                  <a:t>	</a:t>
                </a:r>
                <a14:m>
                  <m:oMath xmlns:m="http://schemas.openxmlformats.org/officeDocument/2006/math">
                    <m:r>
                      <a:rPr lang="en-US" i="1">
                        <a:latin typeface="Cambria Math" panose="02040503050406030204" pitchFamily="18" charset="0"/>
                      </a:rPr>
                      <m:t>𝜂</m:t>
                    </m:r>
                    <m:r>
                      <a:rPr lang="en-US" b="0" i="1" smtClean="0">
                        <a:latin typeface="Cambria Math" panose="02040503050406030204" pitchFamily="18" charset="0"/>
                      </a:rPr>
                      <m:t>=0.1/</m:t>
                    </m:r>
                    <m:r>
                      <a:rPr lang="en-US" b="0" i="1" smtClean="0">
                        <a:latin typeface="Cambria Math" panose="02040503050406030204" pitchFamily="18" charset="0"/>
                      </a:rPr>
                      <m:t>𝑡</m:t>
                    </m:r>
                  </m:oMath>
                </a14:m>
                <a:r>
                  <a:rPr lang="en-US" dirty="0"/>
                  <a:t> </a:t>
                </a:r>
              </a:p>
              <a:p>
                <a:pPr marL="0" indent="0" defTabSz="457200">
                  <a:buNone/>
                </a:pPr>
                <a:r>
                  <a:rPr lang="en-US" dirty="0"/>
                  <a:t>	For each batch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oMath>
                </a14:m>
                <a:r>
                  <a:rPr lang="en-US" dirty="0"/>
                  <a:t>:</a:t>
                </a:r>
              </a:p>
              <a:p>
                <a:pPr marL="0" indent="0" defTabSz="457200">
                  <a:buNone/>
                </a:pPr>
                <a:r>
                  <a:rPr lang="en-US" dirty="0"/>
                  <a:t>		For each weight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oMath>
                </a14:m>
                <a:r>
                  <a:rPr lang="en-US" dirty="0"/>
                  <a:t>: </a:t>
                </a:r>
              </a:p>
              <a:p>
                <a:pPr marL="0" indent="0" defTabSz="144463">
                  <a:buNone/>
                  <a:tabLst>
                    <a:tab pos="914400" algn="l"/>
                  </a:tabLst>
                </a:pPr>
                <a:r>
                  <a:rPr lang="en-US" dirty="0"/>
                  <a:t>			 </a:t>
                </a:r>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1</m:t>
                        </m:r>
                      </m:num>
                      <m:den>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e>
                        </m:d>
                      </m:den>
                    </m:f>
                    <m:nary>
                      <m:naryPr>
                        <m:chr m:val="∑"/>
                        <m:supHide m:val="on"/>
                        <m:ctrlPr>
                          <a:rPr lang="en-US" i="1">
                            <a:latin typeface="Cambria Math" panose="02040503050406030204" pitchFamily="18" charset="0"/>
                          </a:rPr>
                        </m:ctrlPr>
                      </m:naryPr>
                      <m:sub>
                        <m:sSub>
                          <m:sSubPr>
                            <m:ctrlPr>
                              <a:rPr lang="en-US" i="1">
                                <a:latin typeface="Cambria Math" panose="02040503050406030204" pitchFamily="18" charset="0"/>
                              </a:rPr>
                            </m:ctrlPr>
                          </m:sSubPr>
                          <m:e>
                            <m:r>
                              <m:rPr>
                                <m:brk m:alnAt="7"/>
                              </m:rPr>
                              <a:rPr lang="en-US" b="1" i="1">
                                <a:latin typeface="Cambria Math" panose="02040503050406030204" pitchFamily="18" charset="0"/>
                              </a:rPr>
                              <m:t>𝒙</m:t>
                            </m:r>
                          </m:e>
                          <m:sub>
                            <m:r>
                              <m:rPr>
                                <m:brk m:alnAt="7"/>
                              </m:rPr>
                              <a:rPr lang="en-US" i="1">
                                <a:latin typeface="Cambria Math" panose="02040503050406030204" pitchFamily="18" charset="0"/>
                              </a:rPr>
                              <m:t>𝑛</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sub>
                      <m:sup/>
                      <m:e>
                        <m:d>
                          <m:dPr>
                            <m:ctrlPr>
                              <a:rPr lang="en-US" i="1">
                                <a:latin typeface="Cambria Math" panose="02040503050406030204" pitchFamily="18" charset="0"/>
                              </a:rPr>
                            </m:ctrlPr>
                          </m:dPr>
                          <m:e>
                            <m:r>
                              <a:rPr lang="en-US" i="1">
                                <a:latin typeface="Cambria Math" panose="02040503050406030204" pitchFamily="18" charset="0"/>
                              </a:rPr>
                              <m:t>𝑓</m:t>
                            </m:r>
                            <m:d>
                              <m:dPr>
                                <m:ctrlPr>
                                  <a:rPr lang="en-US" i="1">
                                    <a:latin typeface="Cambria Math" panose="02040503050406030204" pitchFamily="18" charset="0"/>
                                  </a:rPr>
                                </m:ctrlPr>
                              </m:dPr>
                              <m:e>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𝑛</m:t>
                                    </m:r>
                                  </m:sub>
                                </m:sSub>
                              </m:e>
                            </m:d>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𝑛</m:t>
                                </m:r>
                              </m:sub>
                            </m:sSub>
                          </m:e>
                        </m:d>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𝑛𝑖</m:t>
                            </m:r>
                          </m:sub>
                        </m:sSub>
                      </m:e>
                    </m:nary>
                  </m:oMath>
                </a14:m>
                <a:r>
                  <a:rPr lang="en-US" dirty="0"/>
                  <a: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35DACE1B-A69D-26B6-F330-EEEB3783D4B7}"/>
                  </a:ext>
                </a:extLst>
              </p:cNvPr>
              <p:cNvSpPr>
                <a:spLocks noGrp="1" noRot="1" noChangeAspect="1" noMove="1" noResize="1" noEditPoints="1" noAdjustHandles="1" noChangeArrowheads="1" noChangeShapeType="1" noTextEdit="1"/>
              </p:cNvSpPr>
              <p:nvPr>
                <p:ph idx="1"/>
              </p:nvPr>
            </p:nvSpPr>
            <p:spPr>
              <a:xfrm>
                <a:off x="609600" y="990600"/>
                <a:ext cx="10972800" cy="5638800"/>
              </a:xfrm>
              <a:blipFill>
                <a:blip r:embed="rId2"/>
                <a:stretch>
                  <a:fillRect l="-1389" t="-1405"/>
                </a:stretch>
              </a:blipFill>
            </p:spPr>
            <p:txBody>
              <a:bodyPr/>
              <a:lstStyle/>
              <a:p>
                <a:r>
                  <a:rPr lang="en-US">
                    <a:noFill/>
                  </a:rPr>
                  <a:t> </a:t>
                </a:r>
              </a:p>
            </p:txBody>
          </p:sp>
        </mc:Fallback>
      </mc:AlternateContent>
    </p:spTree>
    <p:extLst>
      <p:ext uri="{BB962C8B-B14F-4D97-AF65-F5344CB8AC3E}">
        <p14:creationId xmlns:p14="http://schemas.microsoft.com/office/powerpoint/2010/main" val="2348933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322B0-6F2A-77DC-6E15-EE5EE959ADC9}"/>
              </a:ext>
            </a:extLst>
          </p:cNvPr>
          <p:cNvSpPr>
            <a:spLocks noGrp="1"/>
          </p:cNvSpPr>
          <p:nvPr>
            <p:ph type="title"/>
          </p:nvPr>
        </p:nvSpPr>
        <p:spPr/>
        <p:txBody>
          <a:bodyPr/>
          <a:lstStyle/>
          <a:p>
            <a:r>
              <a:rPr lang="en-US" dirty="0"/>
              <a:t>With different loss, the update changes accordingly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5DACE1B-A69D-26B6-F330-EEEB3783D4B7}"/>
                  </a:ext>
                </a:extLst>
              </p:cNvPr>
              <p:cNvSpPr>
                <a:spLocks noGrp="1"/>
              </p:cNvSpPr>
              <p:nvPr>
                <p:ph idx="1"/>
              </p:nvPr>
            </p:nvSpPr>
            <p:spPr>
              <a:xfrm>
                <a:off x="609600" y="990600"/>
                <a:ext cx="10972800" cy="5638800"/>
              </a:xfrm>
            </p:spPr>
            <p:txBody>
              <a:bodyPr>
                <a:normAutofit/>
              </a:bodyPr>
              <a:lstStyle/>
              <a:p>
                <a:pPr marL="0" indent="0">
                  <a:buNone/>
                </a:pPr>
                <a:r>
                  <a:rPr lang="en-US" dirty="0"/>
                  <a:t>Logistic loss:</a:t>
                </a:r>
              </a:p>
              <a:p>
                <a:pPr marL="0" indent="0">
                  <a:buNone/>
                </a:pPr>
                <a:r>
                  <a:rPr lang="en-US" dirty="0"/>
                  <a:t>	</a:t>
                </a:r>
                <a14:m>
                  <m:oMath xmlns:m="http://schemas.openxmlformats.org/officeDocument/2006/math">
                    <m:r>
                      <a:rPr lang="en-US" i="1" dirty="0">
                        <a:latin typeface="Cambria Math" panose="02040503050406030204" pitchFamily="18" charset="0"/>
                      </a:rPr>
                      <m:t>𝑓</m:t>
                    </m:r>
                    <m:d>
                      <m:dPr>
                        <m:ctrlPr>
                          <a:rPr lang="en-US" i="1" dirty="0">
                            <a:latin typeface="Cambria Math" panose="02040503050406030204" pitchFamily="18" charset="0"/>
                          </a:rPr>
                        </m:ctrlPr>
                      </m:dPr>
                      <m:e>
                        <m:r>
                          <a:rPr lang="en-US" b="1" i="1" dirty="0">
                            <a:latin typeface="Cambria Math" panose="02040503050406030204" pitchFamily="18" charset="0"/>
                          </a:rPr>
                          <m:t>𝒙</m:t>
                        </m:r>
                      </m:e>
                    </m:d>
                    <m:r>
                      <a:rPr lang="en-US" i="1" dirty="0">
                        <a:latin typeface="Cambria Math" panose="02040503050406030204" pitchFamily="18" charset="0"/>
                      </a:rPr>
                      <m:t>=</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i="1" dirty="0">
                            <a:latin typeface="Cambria Math" panose="02040503050406030204" pitchFamily="18" charset="0"/>
                          </a:rPr>
                          <m:t>0</m:t>
                        </m:r>
                      </m:sub>
                    </m:sSub>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0</m:t>
                        </m:r>
                      </m:sub>
                    </m:sSub>
                    <m:r>
                      <a:rPr lang="en-US" i="1" dirty="0">
                        <a:latin typeface="Cambria Math" panose="02040503050406030204" pitchFamily="18" charset="0"/>
                      </a:rPr>
                      <m:t> +</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i="1" dirty="0">
                            <a:latin typeface="Cambria Math" panose="02040503050406030204" pitchFamily="18" charset="0"/>
                          </a:rPr>
                          <m:t>1</m:t>
                        </m:r>
                      </m:sub>
                    </m:sSub>
                    <m:sSub>
                      <m:sSubPr>
                        <m:ctrlPr>
                          <a:rPr lang="en-US" i="1" dirty="0">
                            <a:latin typeface="Cambria Math" panose="02040503050406030204" pitchFamily="18" charset="0"/>
                          </a:rPr>
                        </m:ctrlPr>
                      </m:sSubPr>
                      <m:e>
                        <m:r>
                          <a:rPr lang="en-US" i="1" dirty="0">
                            <a:latin typeface="Cambria Math" panose="02040503050406030204" pitchFamily="18" charset="0"/>
                          </a:rPr>
                          <m:t>𝑥</m:t>
                        </m:r>
                      </m:e>
                      <m:sub>
                        <m:r>
                          <a:rPr lang="en-US" i="1" dirty="0">
                            <a:latin typeface="Cambria Math" panose="02040503050406030204" pitchFamily="18" charset="0"/>
                          </a:rPr>
                          <m:t>1</m:t>
                        </m:r>
                      </m:sub>
                    </m:sSub>
                    <m:r>
                      <a:rPr lang="en-US" i="1" dirty="0">
                        <a:latin typeface="Cambria Math" panose="02040503050406030204" pitchFamily="18" charset="0"/>
                      </a:rPr>
                      <m:t> + … </m:t>
                    </m:r>
                    <m:sSub>
                      <m:sSubPr>
                        <m:ctrlPr>
                          <a:rPr lang="en-US" i="1" dirty="0">
                            <a:latin typeface="Cambria Math" panose="02040503050406030204" pitchFamily="18" charset="0"/>
                          </a:rPr>
                        </m:ctrlPr>
                      </m:sSubPr>
                      <m:e>
                        <m:r>
                          <a:rPr lang="en-US" i="1" dirty="0">
                            <a:latin typeface="Cambria Math" panose="02040503050406030204" pitchFamily="18" charset="0"/>
                          </a:rPr>
                          <m:t>𝑤</m:t>
                        </m:r>
                      </m:e>
                      <m:sub>
                        <m:r>
                          <a:rPr lang="en-US" i="1" dirty="0">
                            <a:latin typeface="Cambria Math" panose="02040503050406030204" pitchFamily="18" charset="0"/>
                          </a:rPr>
                          <m:t>𝑚</m:t>
                        </m:r>
                      </m:sub>
                    </m:sSub>
                    <m:sSub>
                      <m:sSubPr>
                        <m:ctrlPr>
                          <a:rPr lang="en-US" i="1" dirty="0">
                            <a:latin typeface="Cambria Math" panose="02040503050406030204" pitchFamily="18" charset="0"/>
                          </a:rPr>
                        </m:ctrlPr>
                      </m:sSubPr>
                      <m:e>
                        <m:r>
                          <a:rPr lang="en-US" i="1" dirty="0" err="1">
                            <a:latin typeface="Cambria Math" panose="02040503050406030204" pitchFamily="18" charset="0"/>
                          </a:rPr>
                          <m:t>𝑥</m:t>
                        </m:r>
                      </m:e>
                      <m:sub>
                        <m:r>
                          <a:rPr lang="en-US" i="1" dirty="0">
                            <a:latin typeface="Cambria Math" panose="02040503050406030204" pitchFamily="18" charset="0"/>
                          </a:rPr>
                          <m:t>𝑚</m:t>
                        </m:r>
                      </m:sub>
                    </m:sSub>
                    <m:r>
                      <a:rPr lang="en-US" i="1" dirty="0">
                        <a:latin typeface="Cambria Math" panose="02040503050406030204" pitchFamily="18" charset="0"/>
                      </a:rPr>
                      <m:t> + </m:t>
                    </m:r>
                    <m:r>
                      <a:rPr lang="en-US" i="1" dirty="0">
                        <a:latin typeface="Cambria Math" panose="02040503050406030204" pitchFamily="18" charset="0"/>
                      </a:rPr>
                      <m:t>𝑏</m:t>
                    </m:r>
                  </m:oMath>
                </a14:m>
                <a:endParaRPr lang="en-US" dirty="0"/>
              </a:p>
              <a:p>
                <a:pPr marL="0" indent="0">
                  <a:buNone/>
                </a:pPr>
                <a:endParaRPr lang="en-US" dirty="0"/>
              </a:p>
              <a:p>
                <a:pPr marL="0" indent="0">
                  <a:buNone/>
                </a:pPr>
                <a:r>
                  <a:rPr lang="en-US" b="0" dirty="0"/>
                  <a:t>	</a:t>
                </a:r>
                <a14:m>
                  <m:oMath xmlns:m="http://schemas.openxmlformats.org/officeDocument/2006/math">
                    <m:r>
                      <a:rPr lang="en-US" b="0" i="1" dirty="0" smtClean="0">
                        <a:latin typeface="Cambria Math" panose="02040503050406030204" pitchFamily="18" charset="0"/>
                      </a:rPr>
                      <m:t>𝑃</m:t>
                    </m:r>
                    <m:d>
                      <m:dPr>
                        <m:ctrlPr>
                          <a:rPr lang="en-US" i="1" dirty="0">
                            <a:latin typeface="Cambria Math" panose="02040503050406030204" pitchFamily="18" charset="0"/>
                          </a:rPr>
                        </m:ctrlPr>
                      </m:dPr>
                      <m:e>
                        <m:r>
                          <a:rPr lang="en-US" b="0" i="1" dirty="0" smtClean="0">
                            <a:latin typeface="Cambria Math" panose="02040503050406030204" pitchFamily="18" charset="0"/>
                          </a:rPr>
                          <m:t>𝑦</m:t>
                        </m:r>
                        <m:r>
                          <a:rPr lang="en-US" b="0" i="1" dirty="0" smtClean="0">
                            <a:latin typeface="Cambria Math" panose="02040503050406030204" pitchFamily="18" charset="0"/>
                          </a:rPr>
                          <m:t>|</m:t>
                        </m:r>
                        <m:r>
                          <a:rPr lang="en-US" b="1" i="1" dirty="0">
                            <a:latin typeface="Cambria Math" panose="02040503050406030204" pitchFamily="18" charset="0"/>
                          </a:rPr>
                          <m:t>𝒙</m:t>
                        </m:r>
                      </m:e>
                    </m:d>
                    <m:r>
                      <a:rPr lang="en-US" i="1" dirty="0">
                        <a:latin typeface="Cambria Math" panose="02040503050406030204" pitchFamily="18" charset="0"/>
                      </a:rPr>
                      <m:t>=</m:t>
                    </m:r>
                    <m:f>
                      <m:fPr>
                        <m:ctrlPr>
                          <a:rPr lang="en-US" b="0" i="1" dirty="0" smtClean="0">
                            <a:latin typeface="Cambria Math" panose="02040503050406030204" pitchFamily="18" charset="0"/>
                          </a:rPr>
                        </m:ctrlPr>
                      </m:fPr>
                      <m:num>
                        <m:r>
                          <a:rPr lang="en-US" b="0" i="1" dirty="0" smtClean="0">
                            <a:latin typeface="Cambria Math" panose="02040503050406030204" pitchFamily="18" charset="0"/>
                          </a:rPr>
                          <m:t>1</m:t>
                        </m:r>
                      </m:num>
                      <m:den>
                        <m:r>
                          <a:rPr lang="en-US" b="0" i="1" dirty="0" smtClean="0">
                            <a:latin typeface="Cambria Math" panose="02040503050406030204" pitchFamily="18" charset="0"/>
                          </a:rPr>
                          <m:t>1+</m:t>
                        </m:r>
                        <m:func>
                          <m:funcPr>
                            <m:ctrlPr>
                              <a:rPr lang="en-US" b="0" i="1" dirty="0" smtClean="0">
                                <a:latin typeface="Cambria Math" panose="02040503050406030204" pitchFamily="18" charset="0"/>
                              </a:rPr>
                            </m:ctrlPr>
                          </m:funcPr>
                          <m:fName>
                            <m:r>
                              <m:rPr>
                                <m:sty m:val="p"/>
                              </m:rPr>
                              <a:rPr lang="en-US" b="0" i="0" dirty="0" smtClean="0">
                                <a:latin typeface="Cambria Math" panose="02040503050406030204" pitchFamily="18" charset="0"/>
                              </a:rPr>
                              <m:t>exp</m:t>
                            </m:r>
                          </m:fName>
                          <m:e>
                            <m:d>
                              <m:dPr>
                                <m:ctrlPr>
                                  <a:rPr lang="en-US" b="0" i="1" dirty="0" smtClean="0">
                                    <a:latin typeface="Cambria Math" panose="02040503050406030204" pitchFamily="18" charset="0"/>
                                  </a:rPr>
                                </m:ctrlPr>
                              </m:dPr>
                              <m:e>
                                <m:r>
                                  <a:rPr lang="en-US" b="0" i="1" dirty="0" smtClean="0">
                                    <a:latin typeface="Cambria Math" panose="02040503050406030204" pitchFamily="18" charset="0"/>
                                  </a:rPr>
                                  <m:t>−</m:t>
                                </m:r>
                                <m:r>
                                  <a:rPr lang="en-US" b="0" i="1" dirty="0" smtClean="0">
                                    <a:latin typeface="Cambria Math" panose="02040503050406030204" pitchFamily="18" charset="0"/>
                                  </a:rPr>
                                  <m:t>𝑦𝑓</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𝑥</m:t>
                                    </m:r>
                                  </m:e>
                                </m:d>
                              </m:e>
                            </m:d>
                          </m:e>
                        </m:func>
                      </m:den>
                    </m:f>
                    <m:r>
                      <a:rPr lang="en-US" b="0" i="1" dirty="0" smtClean="0">
                        <a:latin typeface="Cambria Math" panose="02040503050406030204" pitchFamily="18" charset="0"/>
                      </a:rPr>
                      <m:t>, </m:t>
                    </m:r>
                    <m:r>
                      <a:rPr lang="en-US" b="0" i="1" dirty="0" smtClean="0">
                        <a:latin typeface="Cambria Math" panose="02040503050406030204" pitchFamily="18" charset="0"/>
                      </a:rPr>
                      <m:t>𝑦</m:t>
                    </m:r>
                    <m:r>
                      <a:rPr lang="en-US" b="0" i="1" dirty="0" smtClean="0">
                        <a:latin typeface="Cambria Math" panose="02040503050406030204" pitchFamily="18" charset="0"/>
                      </a:rPr>
                      <m:t>∈{−1,1}</m:t>
                    </m:r>
                  </m:oMath>
                </a14:m>
                <a:endParaRPr lang="en-US" dirty="0"/>
              </a:p>
              <a:p>
                <a:pPr marL="0" indent="0">
                  <a:buNone/>
                </a:pPr>
                <a:r>
                  <a:rPr lang="en-US" dirty="0"/>
                  <a:t>	</a:t>
                </a:r>
                <a14:m>
                  <m:oMath xmlns:m="http://schemas.openxmlformats.org/officeDocument/2006/math">
                    <m:r>
                      <a:rPr lang="en-US" i="1" dirty="0">
                        <a:latin typeface="Cambria Math" panose="02040503050406030204" pitchFamily="18" charset="0"/>
                      </a:rPr>
                      <m:t>𝐸</m:t>
                    </m:r>
                    <m:d>
                      <m:dPr>
                        <m:ctrlPr>
                          <a:rPr lang="en-US" i="1" dirty="0">
                            <a:latin typeface="Cambria Math" panose="02040503050406030204" pitchFamily="18" charset="0"/>
                          </a:rPr>
                        </m:ctrlPr>
                      </m:dPr>
                      <m:e>
                        <m:r>
                          <a:rPr lang="en-US" b="1" i="1" dirty="0">
                            <a:latin typeface="Cambria Math" panose="02040503050406030204" pitchFamily="18" charset="0"/>
                          </a:rPr>
                          <m:t>𝒙</m:t>
                        </m:r>
                      </m:e>
                    </m:d>
                    <m:r>
                      <a:rPr lang="en-US" i="1" dirty="0">
                        <a:latin typeface="Cambria Math" panose="02040503050406030204" pitchFamily="18" charset="0"/>
                      </a:rPr>
                      <m:t>=</m:t>
                    </m:r>
                    <m:func>
                      <m:funcPr>
                        <m:ctrlPr>
                          <a:rPr lang="en-US" i="1" dirty="0">
                            <a:latin typeface="Cambria Math" panose="02040503050406030204" pitchFamily="18" charset="0"/>
                          </a:rPr>
                        </m:ctrlPr>
                      </m:funcPr>
                      <m:fName>
                        <m:r>
                          <a:rPr lang="en-US" b="0" i="1" dirty="0" smtClean="0">
                            <a:latin typeface="Cambria Math" panose="02040503050406030204" pitchFamily="18" charset="0"/>
                          </a:rPr>
                          <m:t>−</m:t>
                        </m:r>
                        <m:r>
                          <m:rPr>
                            <m:sty m:val="p"/>
                          </m:rPr>
                          <a:rPr lang="en-US" dirty="0">
                            <a:latin typeface="Cambria Math" panose="02040503050406030204" pitchFamily="18" charset="0"/>
                          </a:rPr>
                          <m:t>log</m:t>
                        </m:r>
                      </m:fName>
                      <m:e>
                        <m:r>
                          <a:rPr lang="en-US" i="1" dirty="0">
                            <a:latin typeface="Cambria Math" panose="02040503050406030204" pitchFamily="18" charset="0"/>
                          </a:rPr>
                          <m:t>𝑃</m:t>
                        </m:r>
                        <m:d>
                          <m:dPr>
                            <m:ctrlPr>
                              <a:rPr lang="en-US" i="1" dirty="0">
                                <a:latin typeface="Cambria Math" panose="02040503050406030204" pitchFamily="18" charset="0"/>
                              </a:rPr>
                            </m:ctrlPr>
                          </m:dPr>
                          <m:e>
                            <m:r>
                              <a:rPr lang="en-US" i="1" dirty="0">
                                <a:latin typeface="Cambria Math" panose="02040503050406030204" pitchFamily="18" charset="0"/>
                              </a:rPr>
                              <m:t>𝑦</m:t>
                            </m:r>
                            <m:r>
                              <a:rPr lang="en-US" i="1" dirty="0">
                                <a:latin typeface="Cambria Math" panose="02040503050406030204" pitchFamily="18" charset="0"/>
                              </a:rPr>
                              <m:t>|</m:t>
                            </m:r>
                            <m:r>
                              <a:rPr lang="en-US" b="1" i="1" dirty="0">
                                <a:latin typeface="Cambria Math" panose="02040503050406030204" pitchFamily="18" charset="0"/>
                              </a:rPr>
                              <m:t>𝒙</m:t>
                            </m:r>
                          </m:e>
                        </m:d>
                      </m:e>
                    </m:func>
                  </m:oMath>
                </a14:m>
                <a:endParaRPr lang="en-US" dirty="0"/>
              </a:p>
              <a:p>
                <a:pPr marL="0" indent="0">
                  <a:buNone/>
                </a:pPr>
                <a:r>
                  <a:rPr lang="en-US" dirty="0"/>
                  <a:t>	</a:t>
                </a:r>
              </a:p>
              <a:p>
                <a:pPr marL="0" indent="0">
                  <a:buNone/>
                </a:pPr>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b="0" i="1" smtClean="0">
                        <a:latin typeface="Cambria Math" panose="02040503050406030204" pitchFamily="18" charset="0"/>
                      </a:rPr>
                      <m:t>+</m:t>
                    </m:r>
                    <m:r>
                      <a:rPr lang="en-US" i="1">
                        <a:latin typeface="Cambria Math" panose="02040503050406030204" pitchFamily="18" charset="0"/>
                      </a:rPr>
                      <m:t>𝜂</m:t>
                    </m:r>
                    <m:f>
                      <m:fPr>
                        <m:ctrlPr>
                          <a:rPr lang="en-US" i="1">
                            <a:latin typeface="Cambria Math" panose="02040503050406030204" pitchFamily="18" charset="0"/>
                          </a:rPr>
                        </m:ctrlPr>
                      </m:fPr>
                      <m:num>
                        <m:r>
                          <a:rPr lang="en-US" i="1">
                            <a:latin typeface="Cambria Math" panose="02040503050406030204" pitchFamily="18" charset="0"/>
                          </a:rPr>
                          <m:t>1</m:t>
                        </m:r>
                      </m:num>
                      <m:den>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e>
                        </m:d>
                      </m:den>
                    </m:f>
                    <m:nary>
                      <m:naryPr>
                        <m:chr m:val="∑"/>
                        <m:supHide m:val="on"/>
                        <m:ctrlPr>
                          <a:rPr lang="en-US" i="1">
                            <a:latin typeface="Cambria Math" panose="02040503050406030204" pitchFamily="18" charset="0"/>
                          </a:rPr>
                        </m:ctrlPr>
                      </m:naryPr>
                      <m:sub>
                        <m:sSub>
                          <m:sSubPr>
                            <m:ctrlPr>
                              <a:rPr lang="en-US" i="1">
                                <a:latin typeface="Cambria Math" panose="02040503050406030204" pitchFamily="18" charset="0"/>
                              </a:rPr>
                            </m:ctrlPr>
                          </m:sSubPr>
                          <m:e>
                            <m:r>
                              <m:rPr>
                                <m:brk m:alnAt="7"/>
                              </m:rPr>
                              <a:rPr lang="en-US" b="1" i="1">
                                <a:latin typeface="Cambria Math" panose="02040503050406030204" pitchFamily="18" charset="0"/>
                              </a:rPr>
                              <m:t>𝒙</m:t>
                            </m:r>
                          </m:e>
                          <m:sub>
                            <m:r>
                              <m:rPr>
                                <m:brk m:alnAt="7"/>
                              </m:rPr>
                              <a:rPr lang="en-US" i="1">
                                <a:latin typeface="Cambria Math" panose="02040503050406030204" pitchFamily="18" charset="0"/>
                              </a:rPr>
                              <m:t>𝑛</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𝑏</m:t>
                            </m:r>
                          </m:sub>
                        </m:sSub>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𝑛𝑖</m:t>
                            </m:r>
                          </m:sub>
                        </m:sSub>
                        <m:d>
                          <m:dPr>
                            <m:ctrlPr>
                              <a:rPr lang="en-US" i="1">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sub>
                            </m:sSub>
                            <m:r>
                              <a:rPr lang="en-US" b="0" i="1" smtClean="0">
                                <a:latin typeface="Cambria Math" panose="02040503050406030204" pitchFamily="18" charset="0"/>
                              </a:rPr>
                              <m:t>)</m:t>
                            </m:r>
                          </m:e>
                        </m:d>
                      </m:e>
                    </m:nary>
                  </m:oMath>
                </a14:m>
                <a:endParaRPr lang="en-US" dirty="0"/>
              </a:p>
              <a:p>
                <a:pPr marL="0" indent="0">
                  <a:buNone/>
                </a:pPr>
                <a:endParaRPr lang="en-US" dirty="0"/>
              </a:p>
              <a:p>
                <a:pPr marL="0" indent="0">
                  <a:buNone/>
                </a:pPr>
                <a:endParaRPr lang="en-US" dirty="0"/>
              </a:p>
              <a:p>
                <a:pPr marL="0" indent="0">
                  <a:buNone/>
                </a:pPr>
                <a:endParaRPr lang="en-US" dirty="0"/>
              </a:p>
            </p:txBody>
          </p:sp>
        </mc:Choice>
        <mc:Fallback>
          <p:sp>
            <p:nvSpPr>
              <p:cNvPr id="3" name="Content Placeholder 2">
                <a:extLst>
                  <a:ext uri="{FF2B5EF4-FFF2-40B4-BE49-F238E27FC236}">
                    <a16:creationId xmlns:a16="http://schemas.microsoft.com/office/drawing/2014/main" id="{35DACE1B-A69D-26B6-F330-EEEB3783D4B7}"/>
                  </a:ext>
                </a:extLst>
              </p:cNvPr>
              <p:cNvSpPr>
                <a:spLocks noGrp="1" noRot="1" noChangeAspect="1" noMove="1" noResize="1" noEditPoints="1" noAdjustHandles="1" noChangeArrowheads="1" noChangeShapeType="1" noTextEdit="1"/>
              </p:cNvSpPr>
              <p:nvPr>
                <p:ph idx="1"/>
              </p:nvPr>
            </p:nvSpPr>
            <p:spPr>
              <a:xfrm>
                <a:off x="609600" y="990600"/>
                <a:ext cx="10972800" cy="5638800"/>
              </a:xfrm>
              <a:blipFill>
                <a:blip r:embed="rId2"/>
                <a:stretch>
                  <a:fillRect l="-1389" t="-1405"/>
                </a:stretch>
              </a:blipFill>
            </p:spPr>
            <p:txBody>
              <a:bodyPr/>
              <a:lstStyle/>
              <a:p>
                <a:r>
                  <a:rPr lang="en-US">
                    <a:noFill/>
                  </a:rPr>
                  <a:t> </a:t>
                </a:r>
              </a:p>
            </p:txBody>
          </p:sp>
        </mc:Fallback>
      </mc:AlternateContent>
      <p:cxnSp>
        <p:nvCxnSpPr>
          <p:cNvPr id="4" name="Straight Arrow Connector 3">
            <a:extLst>
              <a:ext uri="{FF2B5EF4-FFF2-40B4-BE49-F238E27FC236}">
                <a16:creationId xmlns:a16="http://schemas.microsoft.com/office/drawing/2014/main" id="{981B791B-7F45-867B-9CFE-F52CE81BF3AF}"/>
              </a:ext>
            </a:extLst>
          </p:cNvPr>
          <p:cNvCxnSpPr>
            <a:cxnSpLocks/>
          </p:cNvCxnSpPr>
          <p:nvPr/>
        </p:nvCxnSpPr>
        <p:spPr>
          <a:xfrm flipV="1">
            <a:off x="2513295" y="6001147"/>
            <a:ext cx="461040" cy="3161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8BB169-836D-B1D4-F1FA-80C1ECBCE2B2}"/>
              </a:ext>
            </a:extLst>
          </p:cNvPr>
          <p:cNvSpPr txBox="1"/>
          <p:nvPr/>
        </p:nvSpPr>
        <p:spPr>
          <a:xfrm>
            <a:off x="779681" y="6327100"/>
            <a:ext cx="4427815" cy="369332"/>
          </a:xfrm>
          <a:prstGeom prst="rect">
            <a:avLst/>
          </a:prstGeom>
          <a:noFill/>
        </p:spPr>
        <p:txBody>
          <a:bodyPr wrap="none" rtlCol="0">
            <a:spAutoFit/>
          </a:bodyPr>
          <a:lstStyle/>
          <a:p>
            <a:r>
              <a:rPr lang="en-US" dirty="0"/>
              <a:t>decrease –</a:t>
            </a:r>
            <a:r>
              <a:rPr lang="en-US" dirty="0" err="1"/>
              <a:t>logP</a:t>
            </a:r>
            <a:r>
              <a:rPr lang="en-US" dirty="0"/>
              <a:t>(</a:t>
            </a:r>
            <a:r>
              <a:rPr lang="en-US" dirty="0" err="1"/>
              <a:t>y|x</a:t>
            </a:r>
            <a:r>
              <a:rPr lang="en-US" dirty="0"/>
              <a:t>) </a:t>
            </a:r>
            <a:r>
              <a:rPr lang="en-US" dirty="0">
                <a:sym typeface="Wingdings" panose="05000000000000000000" pitchFamily="2" charset="2"/>
              </a:rPr>
              <a:t> increase </a:t>
            </a:r>
            <a:r>
              <a:rPr lang="en-US" dirty="0" err="1"/>
              <a:t>logP</a:t>
            </a:r>
            <a:r>
              <a:rPr lang="en-US" dirty="0"/>
              <a:t>(</a:t>
            </a:r>
            <a:r>
              <a:rPr lang="en-US" dirty="0" err="1"/>
              <a:t>y|x</a:t>
            </a:r>
            <a:r>
              <a:rPr lang="en-US" dirty="0"/>
              <a:t>)</a:t>
            </a:r>
            <a:endParaRPr lang="en-US" i="1" dirty="0"/>
          </a:p>
        </p:txBody>
      </p:sp>
    </p:spTree>
    <p:extLst>
      <p:ext uri="{BB962C8B-B14F-4D97-AF65-F5344CB8AC3E}">
        <p14:creationId xmlns:p14="http://schemas.microsoft.com/office/powerpoint/2010/main" val="3977719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5C5D0-B80F-3FC1-4EB5-C0888A107B14}"/>
              </a:ext>
            </a:extLst>
          </p:cNvPr>
          <p:cNvSpPr>
            <a:spLocks noGrp="1"/>
          </p:cNvSpPr>
          <p:nvPr>
            <p:ph type="title"/>
          </p:nvPr>
        </p:nvSpPr>
        <p:spPr/>
        <p:txBody>
          <a:bodyPr>
            <a:noAutofit/>
          </a:bodyPr>
          <a:lstStyle/>
          <a:p>
            <a:r>
              <a:rPr lang="en-US" dirty="0"/>
              <a:t>Is a perceptron enough?</a:t>
            </a:r>
          </a:p>
        </p:txBody>
      </p:sp>
      <p:pic>
        <p:nvPicPr>
          <p:cNvPr id="2050" name="Picture 2">
            <a:extLst>
              <a:ext uri="{FF2B5EF4-FFF2-40B4-BE49-F238E27FC236}">
                <a16:creationId xmlns:a16="http://schemas.microsoft.com/office/drawing/2014/main" id="{EF3E3124-499E-E755-2A3F-5FFECF503B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474" y="2584429"/>
            <a:ext cx="3736466" cy="362227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85DE9B05-E755-8107-BE61-2CCD2CACD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7047" y="2562820"/>
            <a:ext cx="3748338" cy="363378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D23CFC27-DAB0-2289-935F-87D97FF8E9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7805" y="2503885"/>
            <a:ext cx="3881797" cy="376316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E8FDB31-8ACF-BDA2-6F65-5B475012895E}"/>
              </a:ext>
            </a:extLst>
          </p:cNvPr>
          <p:cNvSpPr txBox="1"/>
          <p:nvPr/>
        </p:nvSpPr>
        <p:spPr>
          <a:xfrm>
            <a:off x="2153254" y="2135620"/>
            <a:ext cx="7885492" cy="400110"/>
          </a:xfrm>
          <a:prstGeom prst="rect">
            <a:avLst/>
          </a:prstGeom>
          <a:noFill/>
        </p:spPr>
        <p:txBody>
          <a:bodyPr wrap="none" rtlCol="0">
            <a:spAutoFit/>
          </a:bodyPr>
          <a:lstStyle/>
          <a:p>
            <a:r>
              <a:rPr lang="en-US" sz="2000" dirty="0"/>
              <a:t>Which of these can a perceptron solve (fit with zero training error)?</a:t>
            </a:r>
          </a:p>
        </p:txBody>
      </p:sp>
      <p:sp>
        <p:nvSpPr>
          <p:cNvPr id="5" name="Content Placeholder 4">
            <a:extLst>
              <a:ext uri="{FF2B5EF4-FFF2-40B4-BE49-F238E27FC236}">
                <a16:creationId xmlns:a16="http://schemas.microsoft.com/office/drawing/2014/main" id="{C64EDAB6-9152-BBDD-8870-5F6EAD79BDB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47367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815BE-B2F1-6B4F-6BE4-8AD252EFC7D3}"/>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FC8A8F3A-FECF-DB46-BDBF-817A83A64CDC}"/>
              </a:ext>
            </a:extLst>
          </p:cNvPr>
          <p:cNvSpPr>
            <a:spLocks noGrp="1"/>
          </p:cNvSpPr>
          <p:nvPr>
            <p:ph idx="1"/>
          </p:nvPr>
        </p:nvSpPr>
        <p:spPr/>
        <p:txBody>
          <a:bodyPr/>
          <a:lstStyle/>
          <a:p>
            <a:pPr marL="0" indent="0">
              <a:buNone/>
            </a:pPr>
            <a:r>
              <a:rPr lang="en-US" dirty="0">
                <a:hlinkClick r:id="rId2"/>
              </a:rPr>
              <a:t>https://colab.research.google.com/drive/1nKNJyolqgzW53Rz59M2BZtyQM8bbrExb?usp=sharing</a:t>
            </a:r>
            <a:r>
              <a:rPr lang="en-US" dirty="0"/>
              <a:t> </a:t>
            </a:r>
          </a:p>
        </p:txBody>
      </p:sp>
    </p:spTree>
    <p:extLst>
      <p:ext uri="{BB962C8B-B14F-4D97-AF65-F5344CB8AC3E}">
        <p14:creationId xmlns:p14="http://schemas.microsoft.com/office/powerpoint/2010/main" val="26484069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102091</TotalTime>
  <Words>1596</Words>
  <Application>Microsoft Office PowerPoint</Application>
  <PresentationFormat>Widescreen</PresentationFormat>
  <Paragraphs>267</Paragraphs>
  <Slides>31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Cambria Math</vt:lpstr>
      <vt:lpstr>Courier New</vt:lpstr>
      <vt:lpstr>Office Theme</vt:lpstr>
      <vt:lpstr>MLPs and Backprop</vt:lpstr>
      <vt:lpstr>Review from the practice questions</vt:lpstr>
      <vt:lpstr>Multi-layer Perceptrons (MLPs)</vt:lpstr>
      <vt:lpstr>Perceptron</vt:lpstr>
      <vt:lpstr>Perceptron Update Rule</vt:lpstr>
      <vt:lpstr>Perceptron Optimization by SGD</vt:lpstr>
      <vt:lpstr>With different loss, the update changes accordingly</vt:lpstr>
      <vt:lpstr>Is a perceptron enough?</vt:lpstr>
      <vt:lpstr>Demo</vt:lpstr>
      <vt:lpstr>Perceptron is often not enough</vt:lpstr>
      <vt:lpstr>Multi-Layer Perceptron (MLP)</vt:lpstr>
      <vt:lpstr>Example MLP for MNIST Digits</vt:lpstr>
      <vt:lpstr>Linear activation</vt:lpstr>
      <vt:lpstr>Sigmoid activation</vt:lpstr>
      <vt:lpstr>ReLU (Rectified Linear Unit) activation</vt:lpstr>
      <vt:lpstr>MLP Architectures: Hidden Layers and Nodes</vt:lpstr>
      <vt:lpstr>Application Example: Backgammon (1992)</vt:lpstr>
      <vt:lpstr>Back-propagation: network example</vt:lpstr>
      <vt:lpstr>Back-propagation: output weights</vt:lpstr>
      <vt:lpstr>Back-propagation: internal weights</vt:lpstr>
      <vt:lpstr>What if f3 had ReLU activation?</vt:lpstr>
      <vt:lpstr>Backpropagation: General Concept</vt:lpstr>
      <vt:lpstr>2 Min Break Question</vt:lpstr>
      <vt:lpstr>MLP Optimization by SGD</vt:lpstr>
      <vt:lpstr>What is the benefit and cost of going from a perceptron to MLP?</vt:lpstr>
      <vt:lpstr>Demo: Part 2</vt:lpstr>
      <vt:lpstr>Multi-Layer Network Demo</vt:lpstr>
      <vt:lpstr>Another application example: mapping position/rays to color</vt:lpstr>
      <vt:lpstr>HW 2</vt:lpstr>
      <vt:lpstr>What to remember</vt:lpstr>
      <vt:lpstr>Next class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Derek Hoiem</dc:creator>
  <cp:lastModifiedBy>Hoiem, Derek W</cp:lastModifiedBy>
  <cp:revision>248</cp:revision>
  <cp:lastPrinted>2023-01-18T22:14:20Z</cp:lastPrinted>
  <dcterms:created xsi:type="dcterms:W3CDTF">2009-12-16T02:55:56Z</dcterms:created>
  <dcterms:modified xsi:type="dcterms:W3CDTF">2023-02-14T05:26:18Z</dcterms:modified>
</cp:coreProperties>
</file>